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72" r:id="rId2"/>
    <p:sldId id="481" r:id="rId3"/>
    <p:sldId id="482" r:id="rId4"/>
    <p:sldId id="295" r:id="rId5"/>
    <p:sldId id="293" r:id="rId6"/>
    <p:sldId id="480" r:id="rId7"/>
    <p:sldId id="479" r:id="rId8"/>
    <p:sldId id="273" r:id="rId9"/>
    <p:sldId id="277" r:id="rId10"/>
    <p:sldId id="280" r:id="rId11"/>
    <p:sldId id="278" r:id="rId12"/>
    <p:sldId id="279" r:id="rId13"/>
    <p:sldId id="281" r:id="rId14"/>
    <p:sldId id="289" r:id="rId15"/>
    <p:sldId id="282" r:id="rId16"/>
    <p:sldId id="290" r:id="rId17"/>
    <p:sldId id="285" r:id="rId18"/>
    <p:sldId id="291" r:id="rId19"/>
    <p:sldId id="287" r:id="rId20"/>
    <p:sldId id="292" r:id="rId21"/>
    <p:sldId id="483"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llsidorna enligt skiss" id="{0332FA32-E790-4CD3-86B6-B248B4EADE8B}">
          <p14:sldIdLst>
            <p14:sldId id="272"/>
            <p14:sldId id="481"/>
            <p14:sldId id="482"/>
            <p14:sldId id="295"/>
            <p14:sldId id="293"/>
            <p14:sldId id="480"/>
            <p14:sldId id="479"/>
            <p14:sldId id="273"/>
            <p14:sldId id="277"/>
            <p14:sldId id="280"/>
            <p14:sldId id="278"/>
            <p14:sldId id="279"/>
            <p14:sldId id="281"/>
            <p14:sldId id="289"/>
            <p14:sldId id="282"/>
            <p14:sldId id="290"/>
            <p14:sldId id="285"/>
            <p14:sldId id="291"/>
            <p14:sldId id="287"/>
            <p14:sldId id="292"/>
            <p14:sldId id="4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0B719-BE25-4DBC-A401-2E1F6698C835}" v="31" dt="2024-04-07T16:20:29.61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5326" autoAdjust="0"/>
  </p:normalViewPr>
  <p:slideViewPr>
    <p:cSldViewPr snapToGrid="0">
      <p:cViewPr varScale="1">
        <p:scale>
          <a:sx n="85" d="100"/>
          <a:sy n="85" d="100"/>
        </p:scale>
        <p:origin x="1590" y="102"/>
      </p:cViewPr>
      <p:guideLst/>
    </p:cSldViewPr>
  </p:slideViewPr>
  <p:notesTextViewPr>
    <p:cViewPr>
      <p:scale>
        <a:sx n="3" d="2"/>
        <a:sy n="3" d="2"/>
      </p:scale>
      <p:origin x="0" y="0"/>
    </p:cViewPr>
  </p:notesTextViewPr>
  <p:notesViewPr>
    <p:cSldViewPr snapToGrid="0" showGuide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4C9A65D-5BF1-40A6-A1A8-55DF4BDF46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E48E3A5-0DB2-4F10-B354-5317F307B2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0F8A26-4340-407D-B97F-7EC9E3BDCF80}" type="datetimeFigureOut">
              <a:rPr lang="sv-SE" smtClean="0"/>
              <a:t>2024-04-08</a:t>
            </a:fld>
            <a:endParaRPr lang="sv-SE"/>
          </a:p>
        </p:txBody>
      </p:sp>
      <p:sp>
        <p:nvSpPr>
          <p:cNvPr id="4" name="Platshållare för sidfot 3">
            <a:extLst>
              <a:ext uri="{FF2B5EF4-FFF2-40B4-BE49-F238E27FC236}">
                <a16:creationId xmlns:a16="http://schemas.microsoft.com/office/drawing/2014/main" id="{28732427-2B8B-4F8A-9588-9BCA1A1A4F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1E19BB8-153F-4DDF-AFFE-91BB6B9542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16ABD-BA6A-4643-85E2-531F01BB9774}" type="slidenum">
              <a:rPr lang="sv-SE" smtClean="0"/>
              <a:t>‹#›</a:t>
            </a:fld>
            <a:endParaRPr lang="sv-SE"/>
          </a:p>
        </p:txBody>
      </p:sp>
    </p:spTree>
    <p:extLst>
      <p:ext uri="{BB962C8B-B14F-4D97-AF65-F5344CB8AC3E}">
        <p14:creationId xmlns:p14="http://schemas.microsoft.com/office/powerpoint/2010/main" val="452378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387405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62796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66135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4041848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53077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highlight>
                <a:srgbClr val="FFFF00"/>
              </a:highlight>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128752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45417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075447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180257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37515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88125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7000"/>
              </a:lnSpc>
              <a:spcAft>
                <a:spcPts val="800"/>
              </a:spcAft>
              <a:buFont typeface="+mj-lt"/>
              <a:buNone/>
            </a:pP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726728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112205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392154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398782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399706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4EE0440-495B-4E55-AC38-516E0BA8C8A5}" type="slidenum">
              <a:rPr lang="sv-SE" smtClean="0"/>
              <a:t>7</a:t>
            </a:fld>
            <a:endParaRPr lang="sv-SE"/>
          </a:p>
        </p:txBody>
      </p:sp>
    </p:spTree>
    <p:extLst>
      <p:ext uri="{BB962C8B-B14F-4D97-AF65-F5344CB8AC3E}">
        <p14:creationId xmlns:p14="http://schemas.microsoft.com/office/powerpoint/2010/main" val="19744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19711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259341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21353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1">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06880" y="1567214"/>
            <a:ext cx="8797608" cy="775597"/>
          </a:xfrm>
        </p:spPr>
        <p:txBody>
          <a:bodyPr wrap="square" anchor="b">
            <a:spAutoFit/>
          </a:bodyPr>
          <a:lstStyle>
            <a:lvl1pPr algn="ctr">
              <a:defRPr sz="5600" b="1">
                <a:solidFill>
                  <a:schemeClr val="bg1"/>
                </a:solidFill>
              </a:defRPr>
            </a:lvl1pPr>
          </a:lstStyle>
          <a:p>
            <a:r>
              <a:rPr lang="sv-SE" dirty="0"/>
              <a:t>Överrubrik</a:t>
            </a:r>
          </a:p>
        </p:txBody>
      </p:sp>
      <p:sp>
        <p:nvSpPr>
          <p:cNvPr id="3" name="Underrubrik 2"/>
          <p:cNvSpPr>
            <a:spLocks noGrp="1"/>
          </p:cNvSpPr>
          <p:nvPr>
            <p:ph type="subTitle" idx="1" hasCustomPrompt="1"/>
          </p:nvPr>
        </p:nvSpPr>
        <p:spPr>
          <a:xfrm>
            <a:off x="1695450" y="2352208"/>
            <a:ext cx="8809038" cy="775597"/>
          </a:xfrm>
        </p:spPr>
        <p:txBody>
          <a:bodyPr wrap="square">
            <a:spAutoFit/>
          </a:bodyPr>
          <a:lstStyle>
            <a:lvl1pPr marL="0" indent="0" algn="ctr">
              <a:buNone/>
              <a:defRPr sz="5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Tree>
    <p:extLst>
      <p:ext uri="{BB962C8B-B14F-4D97-AF65-F5344CB8AC3E}">
        <p14:creationId xmlns:p14="http://schemas.microsoft.com/office/powerpoint/2010/main" val="258278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0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06880" y="1567214"/>
            <a:ext cx="8797607" cy="775597"/>
          </a:xfrm>
        </p:spPr>
        <p:txBody>
          <a:bodyPr anchor="b">
            <a:spAutoFit/>
          </a:bodyPr>
          <a:lstStyle>
            <a:lvl1pPr algn="ctr">
              <a:defRPr sz="5600" b="1">
                <a:solidFill>
                  <a:schemeClr val="bg1"/>
                </a:solidFill>
              </a:defRPr>
            </a:lvl1pPr>
          </a:lstStyle>
          <a:p>
            <a:r>
              <a:rPr lang="sv-SE" dirty="0"/>
              <a:t>Överrubrik</a:t>
            </a:r>
          </a:p>
        </p:txBody>
      </p:sp>
      <p:sp>
        <p:nvSpPr>
          <p:cNvPr id="3" name="Underrubrik 2"/>
          <p:cNvSpPr>
            <a:spLocks noGrp="1"/>
          </p:cNvSpPr>
          <p:nvPr>
            <p:ph type="subTitle" idx="1" hasCustomPrompt="1"/>
          </p:nvPr>
        </p:nvSpPr>
        <p:spPr>
          <a:xfrm>
            <a:off x="1695450" y="2352208"/>
            <a:ext cx="8809039" cy="775597"/>
          </a:xfrm>
        </p:spPr>
        <p:txBody>
          <a:bodyPr>
            <a:spAutoFit/>
          </a:bodyPr>
          <a:lstStyle>
            <a:lvl1pPr marL="0" indent="0" algn="ctr">
              <a:buNone/>
              <a:defRPr sz="5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Rektangel 7">
            <a:extLst>
              <a:ext uri="{FF2B5EF4-FFF2-40B4-BE49-F238E27FC236}">
                <a16:creationId xmlns:a16="http://schemas.microsoft.com/office/drawing/2014/main" id="{D501EA26-7F73-4ACA-8187-9A84FE7478DD}"/>
              </a:ext>
            </a:extLst>
          </p:cNvPr>
          <p:cNvSpPr/>
          <p:nvPr userDrawn="1"/>
        </p:nvSpPr>
        <p:spPr>
          <a:xfrm>
            <a:off x="190496" y="5757903"/>
            <a:ext cx="11820529" cy="725298"/>
          </a:xfrm>
          <a:prstGeom prst="rect">
            <a:avLst/>
          </a:prstGeom>
          <a:solidFill>
            <a:srgbClr val="E4E9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dirty="0"/>
          </a:p>
        </p:txBody>
      </p:sp>
      <p:sp>
        <p:nvSpPr>
          <p:cNvPr id="9" name="Rektangel 8">
            <a:extLst>
              <a:ext uri="{FF2B5EF4-FFF2-40B4-BE49-F238E27FC236}">
                <a16:creationId xmlns:a16="http://schemas.microsoft.com/office/drawing/2014/main" id="{43E3B683-F85E-4711-BAFF-9F380EB34174}"/>
              </a:ext>
            </a:extLst>
          </p:cNvPr>
          <p:cNvSpPr/>
          <p:nvPr userDrawn="1"/>
        </p:nvSpPr>
        <p:spPr>
          <a:xfrm>
            <a:off x="0" y="5637903"/>
            <a:ext cx="12192000" cy="12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dirty="0"/>
          </a:p>
        </p:txBody>
      </p:sp>
      <p:sp>
        <p:nvSpPr>
          <p:cNvPr id="15" name="Platshållare för text 14">
            <a:extLst>
              <a:ext uri="{FF2B5EF4-FFF2-40B4-BE49-F238E27FC236}">
                <a16:creationId xmlns:a16="http://schemas.microsoft.com/office/drawing/2014/main" id="{D9BA9286-F58E-4DCE-8154-D82DD9FB6857}"/>
              </a:ext>
            </a:extLst>
          </p:cNvPr>
          <p:cNvSpPr>
            <a:spLocks noGrp="1"/>
          </p:cNvSpPr>
          <p:nvPr>
            <p:ph type="body" sz="quarter" idx="13" hasCustomPrompt="1"/>
          </p:nvPr>
        </p:nvSpPr>
        <p:spPr>
          <a:xfrm>
            <a:off x="190497" y="5903913"/>
            <a:ext cx="5740734" cy="306000"/>
          </a:xfrm>
        </p:spPr>
        <p:txBody>
          <a:bodyPr anchor="ctr" anchorCtr="0">
            <a:noAutofit/>
          </a:bodyPr>
          <a:lstStyle>
            <a:lvl1pPr marL="0" indent="0" algn="r">
              <a:buFontTx/>
              <a:buNone/>
              <a:defRPr/>
            </a:lvl1pPr>
          </a:lstStyle>
          <a:p>
            <a:pPr lvl="0"/>
            <a:r>
              <a:rPr lang="sv-SE" dirty="0"/>
              <a:t>namn@vellinge.se</a:t>
            </a:r>
          </a:p>
        </p:txBody>
      </p:sp>
      <p:sp>
        <p:nvSpPr>
          <p:cNvPr id="18" name="Platshållare för text 17">
            <a:extLst>
              <a:ext uri="{FF2B5EF4-FFF2-40B4-BE49-F238E27FC236}">
                <a16:creationId xmlns:a16="http://schemas.microsoft.com/office/drawing/2014/main" id="{D04AEA59-90BC-4616-89B9-D776D6BAE5B9}"/>
              </a:ext>
            </a:extLst>
          </p:cNvPr>
          <p:cNvSpPr>
            <a:spLocks noGrp="1"/>
          </p:cNvSpPr>
          <p:nvPr>
            <p:ph type="body" sz="quarter" idx="14" hasCustomPrompt="1"/>
          </p:nvPr>
        </p:nvSpPr>
        <p:spPr>
          <a:xfrm>
            <a:off x="6679934" y="5911056"/>
            <a:ext cx="5321243" cy="306387"/>
          </a:xfrm>
        </p:spPr>
        <p:txBody>
          <a:bodyPr>
            <a:noAutofit/>
          </a:bodyPr>
          <a:lstStyle>
            <a:lvl1pPr marL="0" indent="0" algn="l">
              <a:buFontTx/>
              <a:buNone/>
              <a:defRPr/>
            </a:lvl1pPr>
          </a:lstStyle>
          <a:p>
            <a:pPr lvl="0"/>
            <a:r>
              <a:rPr lang="sv-SE" dirty="0" err="1"/>
              <a:t>xxx-xx-xx</a:t>
            </a:r>
            <a:endParaRPr lang="sv-SE" dirty="0"/>
          </a:p>
        </p:txBody>
      </p:sp>
      <p:sp>
        <p:nvSpPr>
          <p:cNvPr id="21" name="textruta 20">
            <a:extLst>
              <a:ext uri="{FF2B5EF4-FFF2-40B4-BE49-F238E27FC236}">
                <a16:creationId xmlns:a16="http://schemas.microsoft.com/office/drawing/2014/main" id="{0848843A-6D57-42FB-9874-7E0A0FDCEC21}"/>
              </a:ext>
            </a:extLst>
          </p:cNvPr>
          <p:cNvSpPr txBox="1"/>
          <p:nvPr userDrawn="1"/>
        </p:nvSpPr>
        <p:spPr>
          <a:xfrm>
            <a:off x="6064593" y="5837238"/>
            <a:ext cx="70532" cy="323165"/>
          </a:xfrm>
          <a:prstGeom prst="rect">
            <a:avLst/>
          </a:prstGeom>
          <a:noFill/>
        </p:spPr>
        <p:txBody>
          <a:bodyPr wrap="none" lIns="0" tIns="0" rIns="0" bIns="0" rtlCol="0">
            <a:spAutoFit/>
          </a:bodyPr>
          <a:lstStyle/>
          <a:p>
            <a:r>
              <a:rPr lang="sv-SE" sz="2100" dirty="0"/>
              <a:t>|</a:t>
            </a:r>
          </a:p>
        </p:txBody>
      </p:sp>
      <p:sp>
        <p:nvSpPr>
          <p:cNvPr id="22" name="textruta 21">
            <a:extLst>
              <a:ext uri="{FF2B5EF4-FFF2-40B4-BE49-F238E27FC236}">
                <a16:creationId xmlns:a16="http://schemas.microsoft.com/office/drawing/2014/main" id="{9553025E-5FCD-492E-9F67-05D7D71C31E2}"/>
              </a:ext>
            </a:extLst>
          </p:cNvPr>
          <p:cNvSpPr txBox="1"/>
          <p:nvPr userDrawn="1"/>
        </p:nvSpPr>
        <p:spPr>
          <a:xfrm>
            <a:off x="6861175" y="5837238"/>
            <a:ext cx="65" cy="323165"/>
          </a:xfrm>
          <a:prstGeom prst="rect">
            <a:avLst/>
          </a:prstGeom>
          <a:noFill/>
        </p:spPr>
        <p:txBody>
          <a:bodyPr wrap="none" lIns="0" tIns="0" rIns="0" bIns="0" rtlCol="0">
            <a:spAutoFit/>
          </a:bodyPr>
          <a:lstStyle/>
          <a:p>
            <a:endParaRPr lang="sv-SE" sz="2100" dirty="0"/>
          </a:p>
        </p:txBody>
      </p:sp>
      <p:sp>
        <p:nvSpPr>
          <p:cNvPr id="10" name="textruta 9">
            <a:extLst>
              <a:ext uri="{FF2B5EF4-FFF2-40B4-BE49-F238E27FC236}">
                <a16:creationId xmlns:a16="http://schemas.microsoft.com/office/drawing/2014/main" id="{49045DBE-1A77-4DE9-9708-5B6BAA822F62}"/>
              </a:ext>
            </a:extLst>
          </p:cNvPr>
          <p:cNvSpPr txBox="1"/>
          <p:nvPr userDrawn="1"/>
        </p:nvSpPr>
        <p:spPr>
          <a:xfrm>
            <a:off x="6284351" y="5880894"/>
            <a:ext cx="385608" cy="323165"/>
          </a:xfrm>
          <a:prstGeom prst="rect">
            <a:avLst/>
          </a:prstGeom>
          <a:noFill/>
        </p:spPr>
        <p:txBody>
          <a:bodyPr wrap="square" lIns="0" tIns="0" rIns="0" bIns="0" rtlCol="0">
            <a:spAutoFit/>
          </a:bodyPr>
          <a:lstStyle/>
          <a:p>
            <a:r>
              <a:rPr lang="sv-SE" sz="2100" dirty="0"/>
              <a:t>tfn</a:t>
            </a:r>
          </a:p>
        </p:txBody>
      </p:sp>
    </p:spTree>
    <p:extLst>
      <p:ext uri="{BB962C8B-B14F-4D97-AF65-F5344CB8AC3E}">
        <p14:creationId xmlns:p14="http://schemas.microsoft.com/office/powerpoint/2010/main" val="223135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2">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06880" y="1567214"/>
            <a:ext cx="8797607" cy="775597"/>
          </a:xfrm>
        </p:spPr>
        <p:txBody>
          <a:bodyPr anchor="b">
            <a:spAutoFit/>
          </a:bodyPr>
          <a:lstStyle>
            <a:lvl1pPr algn="ctr">
              <a:defRPr sz="5600" b="1">
                <a:solidFill>
                  <a:schemeClr val="bg1"/>
                </a:solidFill>
              </a:defRPr>
            </a:lvl1pPr>
          </a:lstStyle>
          <a:p>
            <a:r>
              <a:rPr lang="sv-SE" dirty="0"/>
              <a:t>Överrubrik</a:t>
            </a:r>
          </a:p>
        </p:txBody>
      </p:sp>
      <p:sp>
        <p:nvSpPr>
          <p:cNvPr id="3" name="Underrubrik 2"/>
          <p:cNvSpPr>
            <a:spLocks noGrp="1"/>
          </p:cNvSpPr>
          <p:nvPr>
            <p:ph type="subTitle" idx="1" hasCustomPrompt="1"/>
          </p:nvPr>
        </p:nvSpPr>
        <p:spPr>
          <a:xfrm>
            <a:off x="1695450" y="2352208"/>
            <a:ext cx="8809039" cy="775597"/>
          </a:xfrm>
        </p:spPr>
        <p:txBody>
          <a:bodyPr>
            <a:spAutoFit/>
          </a:bodyPr>
          <a:lstStyle>
            <a:lvl1pPr marL="0" indent="0" algn="ctr">
              <a:buNone/>
              <a:defRPr sz="5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Rektangel 7">
            <a:extLst>
              <a:ext uri="{FF2B5EF4-FFF2-40B4-BE49-F238E27FC236}">
                <a16:creationId xmlns:a16="http://schemas.microsoft.com/office/drawing/2014/main" id="{D501EA26-7F73-4ACA-8187-9A84FE7478DD}"/>
              </a:ext>
            </a:extLst>
          </p:cNvPr>
          <p:cNvSpPr/>
          <p:nvPr userDrawn="1"/>
        </p:nvSpPr>
        <p:spPr>
          <a:xfrm>
            <a:off x="190496" y="5757903"/>
            <a:ext cx="11820529" cy="725298"/>
          </a:xfrm>
          <a:prstGeom prst="rect">
            <a:avLst/>
          </a:prstGeom>
          <a:solidFill>
            <a:srgbClr val="E4E9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dirty="0"/>
          </a:p>
        </p:txBody>
      </p:sp>
      <p:sp>
        <p:nvSpPr>
          <p:cNvPr id="9" name="Rektangel 8">
            <a:extLst>
              <a:ext uri="{FF2B5EF4-FFF2-40B4-BE49-F238E27FC236}">
                <a16:creationId xmlns:a16="http://schemas.microsoft.com/office/drawing/2014/main" id="{43E3B683-F85E-4711-BAFF-9F380EB34174}"/>
              </a:ext>
            </a:extLst>
          </p:cNvPr>
          <p:cNvSpPr/>
          <p:nvPr userDrawn="1"/>
        </p:nvSpPr>
        <p:spPr>
          <a:xfrm>
            <a:off x="0" y="5637903"/>
            <a:ext cx="12192000" cy="12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3200" dirty="0"/>
          </a:p>
        </p:txBody>
      </p:sp>
      <p:sp>
        <p:nvSpPr>
          <p:cNvPr id="15" name="Platshållare för text 14">
            <a:extLst>
              <a:ext uri="{FF2B5EF4-FFF2-40B4-BE49-F238E27FC236}">
                <a16:creationId xmlns:a16="http://schemas.microsoft.com/office/drawing/2014/main" id="{D9BA9286-F58E-4DCE-8154-D82DD9FB6857}"/>
              </a:ext>
            </a:extLst>
          </p:cNvPr>
          <p:cNvSpPr>
            <a:spLocks noGrp="1"/>
          </p:cNvSpPr>
          <p:nvPr>
            <p:ph type="body" sz="quarter" idx="13" hasCustomPrompt="1"/>
          </p:nvPr>
        </p:nvSpPr>
        <p:spPr>
          <a:xfrm>
            <a:off x="190497" y="5903913"/>
            <a:ext cx="4948254" cy="306000"/>
          </a:xfrm>
        </p:spPr>
        <p:txBody>
          <a:bodyPr anchor="ctr" anchorCtr="0">
            <a:noAutofit/>
          </a:bodyPr>
          <a:lstStyle>
            <a:lvl1pPr marL="0" indent="0" algn="r">
              <a:buFontTx/>
              <a:buNone/>
              <a:defRPr/>
            </a:lvl1pPr>
          </a:lstStyle>
          <a:p>
            <a:pPr lvl="0"/>
            <a:r>
              <a:rPr lang="sv-SE" dirty="0"/>
              <a:t>Namn Efternamn</a:t>
            </a:r>
          </a:p>
        </p:txBody>
      </p:sp>
      <p:sp>
        <p:nvSpPr>
          <p:cNvPr id="18" name="Platshållare för text 17">
            <a:extLst>
              <a:ext uri="{FF2B5EF4-FFF2-40B4-BE49-F238E27FC236}">
                <a16:creationId xmlns:a16="http://schemas.microsoft.com/office/drawing/2014/main" id="{D04AEA59-90BC-4616-89B9-D776D6BAE5B9}"/>
              </a:ext>
            </a:extLst>
          </p:cNvPr>
          <p:cNvSpPr>
            <a:spLocks noGrp="1"/>
          </p:cNvSpPr>
          <p:nvPr>
            <p:ph type="body" sz="quarter" idx="14" hasCustomPrompt="1"/>
          </p:nvPr>
        </p:nvSpPr>
        <p:spPr>
          <a:xfrm>
            <a:off x="5391156" y="5903913"/>
            <a:ext cx="1410394" cy="306387"/>
          </a:xfrm>
        </p:spPr>
        <p:txBody>
          <a:bodyPr>
            <a:noAutofit/>
          </a:bodyPr>
          <a:lstStyle>
            <a:lvl1pPr marL="0" indent="0" algn="ctr">
              <a:buFontTx/>
              <a:buNone/>
              <a:defRPr/>
            </a:lvl1pPr>
          </a:lstStyle>
          <a:p>
            <a:pPr lvl="0"/>
            <a:r>
              <a:rPr lang="sv-SE" dirty="0"/>
              <a:t>Datum</a:t>
            </a:r>
          </a:p>
        </p:txBody>
      </p:sp>
      <p:sp>
        <p:nvSpPr>
          <p:cNvPr id="20" name="Platshållare för text 19">
            <a:extLst>
              <a:ext uri="{FF2B5EF4-FFF2-40B4-BE49-F238E27FC236}">
                <a16:creationId xmlns:a16="http://schemas.microsoft.com/office/drawing/2014/main" id="{C30E1103-BCA8-4C30-95DA-926995EF62A0}"/>
              </a:ext>
            </a:extLst>
          </p:cNvPr>
          <p:cNvSpPr>
            <a:spLocks noGrp="1"/>
          </p:cNvSpPr>
          <p:nvPr>
            <p:ph type="body" sz="quarter" idx="15" hasCustomPrompt="1"/>
          </p:nvPr>
        </p:nvSpPr>
        <p:spPr>
          <a:xfrm>
            <a:off x="7081828" y="5903913"/>
            <a:ext cx="4920381" cy="306000"/>
          </a:xfrm>
        </p:spPr>
        <p:txBody>
          <a:bodyPr>
            <a:noAutofit/>
          </a:bodyPr>
          <a:lstStyle>
            <a:lvl1pPr marL="0" indent="0">
              <a:buFontTx/>
              <a:buNone/>
              <a:defRPr/>
            </a:lvl1pPr>
          </a:lstStyle>
          <a:p>
            <a:pPr lvl="0"/>
            <a:r>
              <a:rPr lang="sv-SE" dirty="0"/>
              <a:t>Titel på föredraget</a:t>
            </a:r>
          </a:p>
        </p:txBody>
      </p:sp>
      <p:sp>
        <p:nvSpPr>
          <p:cNvPr id="21" name="textruta 20">
            <a:extLst>
              <a:ext uri="{FF2B5EF4-FFF2-40B4-BE49-F238E27FC236}">
                <a16:creationId xmlns:a16="http://schemas.microsoft.com/office/drawing/2014/main" id="{0848843A-6D57-42FB-9874-7E0A0FDCEC21}"/>
              </a:ext>
            </a:extLst>
          </p:cNvPr>
          <p:cNvSpPr txBox="1"/>
          <p:nvPr userDrawn="1"/>
        </p:nvSpPr>
        <p:spPr>
          <a:xfrm>
            <a:off x="5272113" y="5837238"/>
            <a:ext cx="70532" cy="323165"/>
          </a:xfrm>
          <a:prstGeom prst="rect">
            <a:avLst/>
          </a:prstGeom>
          <a:noFill/>
        </p:spPr>
        <p:txBody>
          <a:bodyPr wrap="none" lIns="0" tIns="0" rIns="0" bIns="0" rtlCol="0">
            <a:spAutoFit/>
          </a:bodyPr>
          <a:lstStyle/>
          <a:p>
            <a:r>
              <a:rPr lang="sv-SE" sz="2100" dirty="0"/>
              <a:t>|</a:t>
            </a:r>
          </a:p>
        </p:txBody>
      </p:sp>
      <p:sp>
        <p:nvSpPr>
          <p:cNvPr id="22" name="textruta 21">
            <a:extLst>
              <a:ext uri="{FF2B5EF4-FFF2-40B4-BE49-F238E27FC236}">
                <a16:creationId xmlns:a16="http://schemas.microsoft.com/office/drawing/2014/main" id="{9553025E-5FCD-492E-9F67-05D7D71C31E2}"/>
              </a:ext>
            </a:extLst>
          </p:cNvPr>
          <p:cNvSpPr txBox="1"/>
          <p:nvPr userDrawn="1"/>
        </p:nvSpPr>
        <p:spPr>
          <a:xfrm>
            <a:off x="6861175" y="5837238"/>
            <a:ext cx="70532" cy="323165"/>
          </a:xfrm>
          <a:prstGeom prst="rect">
            <a:avLst/>
          </a:prstGeom>
          <a:noFill/>
        </p:spPr>
        <p:txBody>
          <a:bodyPr wrap="none" lIns="0" tIns="0" rIns="0" bIns="0" rtlCol="0">
            <a:spAutoFit/>
          </a:bodyPr>
          <a:lstStyle/>
          <a:p>
            <a:r>
              <a:rPr lang="sv-SE" sz="2100" dirty="0"/>
              <a:t>|</a:t>
            </a:r>
          </a:p>
        </p:txBody>
      </p:sp>
    </p:spTree>
    <p:extLst>
      <p:ext uri="{BB962C8B-B14F-4D97-AF65-F5344CB8AC3E}">
        <p14:creationId xmlns:p14="http://schemas.microsoft.com/office/powerpoint/2010/main" val="22311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11" name="Platshållare för innehåll 2">
            <a:extLst>
              <a:ext uri="{FF2B5EF4-FFF2-40B4-BE49-F238E27FC236}">
                <a16:creationId xmlns:a16="http://schemas.microsoft.com/office/drawing/2014/main" id="{C0414B1B-0A49-49BF-AED0-F0D4D1264854}"/>
              </a:ext>
            </a:extLst>
          </p:cNvPr>
          <p:cNvSpPr>
            <a:spLocks noGrp="1"/>
          </p:cNvSpPr>
          <p:nvPr>
            <p:ph idx="1" hasCustomPrompt="1"/>
          </p:nvPr>
        </p:nvSpPr>
        <p:spPr>
          <a:xfrm>
            <a:off x="1695450" y="2095499"/>
            <a:ext cx="8809759"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9092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1695451" y="2095499"/>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176962" y="2095500"/>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rubriker och 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2" y="752475"/>
            <a:ext cx="4324350" cy="1050328"/>
          </a:xfrm>
        </p:spPr>
        <p:txBody>
          <a:bodyPr/>
          <a:lstStyle>
            <a:lvl1pPr>
              <a:defRPr/>
            </a:lvl1pPr>
          </a:lstStyle>
          <a:p>
            <a:r>
              <a:rPr lang="sv-SE" dirty="0"/>
              <a:t>Klicka här för att skriva rubrik</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1695451" y="2095499"/>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text 11">
            <a:extLst>
              <a:ext uri="{FF2B5EF4-FFF2-40B4-BE49-F238E27FC236}">
                <a16:creationId xmlns:a16="http://schemas.microsoft.com/office/drawing/2014/main" id="{098A839D-5188-44F9-BB3F-FFA2F187E518}"/>
              </a:ext>
            </a:extLst>
          </p:cNvPr>
          <p:cNvSpPr>
            <a:spLocks noGrp="1"/>
          </p:cNvSpPr>
          <p:nvPr>
            <p:ph type="body" sz="quarter" idx="14" hasCustomPrompt="1"/>
          </p:nvPr>
        </p:nvSpPr>
        <p:spPr>
          <a:xfrm>
            <a:off x="6176963" y="752475"/>
            <a:ext cx="4324350" cy="1050328"/>
          </a:xfrm>
        </p:spPr>
        <p:txBody>
          <a:bodyPr anchor="b" anchorCtr="0">
            <a:noAutofit/>
          </a:bodyPr>
          <a:lstStyle>
            <a:lvl1pPr marL="0" indent="0">
              <a:buFontTx/>
              <a:buNone/>
              <a:defRPr sz="3300">
                <a:solidFill>
                  <a:schemeClr val="accent1"/>
                </a:solidFill>
                <a:latin typeface="+mj-lt"/>
              </a:defRPr>
            </a:lvl1pPr>
          </a:lstStyle>
          <a:p>
            <a:pPr lvl="0"/>
            <a:r>
              <a:rPr lang="sv-SE" dirty="0"/>
              <a:t>Klicka här för att skriva rubrik</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176962" y="2095500"/>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141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rubriker och tre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3" y="1473799"/>
            <a:ext cx="8809200" cy="331523"/>
          </a:xfrm>
        </p:spPr>
        <p:txBody>
          <a:bodyPr anchor="t" anchorCtr="0"/>
          <a:lstStyle>
            <a:lvl1pPr>
              <a:defRPr sz="2100" b="1"/>
            </a:lvl1pPr>
          </a:lstStyle>
          <a:p>
            <a:r>
              <a:rPr lang="sv-SE" dirty="0"/>
              <a:t>Klicka här för att skriva rubrik</a:t>
            </a:r>
          </a:p>
        </p:txBody>
      </p:sp>
      <p:sp>
        <p:nvSpPr>
          <p:cNvPr id="9" name="Platshållare för text 8">
            <a:extLst>
              <a:ext uri="{FF2B5EF4-FFF2-40B4-BE49-F238E27FC236}">
                <a16:creationId xmlns:a16="http://schemas.microsoft.com/office/drawing/2014/main" id="{96B6C93B-F5C1-4B0C-A789-29395C93AA8D}"/>
              </a:ext>
            </a:extLst>
          </p:cNvPr>
          <p:cNvSpPr>
            <a:spLocks noGrp="1"/>
          </p:cNvSpPr>
          <p:nvPr>
            <p:ph type="body" sz="quarter" idx="15" hasCustomPrompt="1"/>
          </p:nvPr>
        </p:nvSpPr>
        <p:spPr>
          <a:xfrm>
            <a:off x="1695450" y="1879601"/>
            <a:ext cx="8809200" cy="736599"/>
          </a:xfrm>
        </p:spPr>
        <p:txBody>
          <a:bodyPr>
            <a:noAutofit/>
          </a:bodyPr>
          <a:lstStyle>
            <a:lvl1pPr>
              <a:defRPr/>
            </a:lvl1pPr>
          </a:lstStyle>
          <a:p>
            <a:pPr lvl="0"/>
            <a:r>
              <a:rPr lang="sv-SE" dirty="0"/>
              <a:t>Klicka här för att skriva text</a:t>
            </a:r>
          </a:p>
        </p:txBody>
      </p:sp>
      <p:sp>
        <p:nvSpPr>
          <p:cNvPr id="12" name="Platshållare för text 11">
            <a:extLst>
              <a:ext uri="{FF2B5EF4-FFF2-40B4-BE49-F238E27FC236}">
                <a16:creationId xmlns:a16="http://schemas.microsoft.com/office/drawing/2014/main" id="{098A839D-5188-44F9-BB3F-FFA2F187E518}"/>
              </a:ext>
            </a:extLst>
          </p:cNvPr>
          <p:cNvSpPr>
            <a:spLocks noGrp="1"/>
          </p:cNvSpPr>
          <p:nvPr>
            <p:ph type="body" sz="quarter" idx="14" hasCustomPrompt="1"/>
          </p:nvPr>
        </p:nvSpPr>
        <p:spPr>
          <a:xfrm>
            <a:off x="1695453" y="3115274"/>
            <a:ext cx="8809200" cy="331523"/>
          </a:xfrm>
        </p:spPr>
        <p:txBody>
          <a:bodyPr anchor="t" anchorCtr="0">
            <a:noAutofit/>
          </a:bodyPr>
          <a:lstStyle>
            <a:lvl1pPr marL="0" indent="0">
              <a:buFontTx/>
              <a:buNone/>
              <a:defRPr sz="2100" b="1">
                <a:solidFill>
                  <a:schemeClr val="accent1"/>
                </a:solidFill>
                <a:latin typeface="+mj-lt"/>
              </a:defRPr>
            </a:lvl1pPr>
          </a:lstStyle>
          <a:p>
            <a:pPr lvl="0"/>
            <a:r>
              <a:rPr lang="sv-SE" dirty="0"/>
              <a:t>Klicka här för att skriva rubrik</a:t>
            </a:r>
          </a:p>
        </p:txBody>
      </p:sp>
      <p:sp>
        <p:nvSpPr>
          <p:cNvPr id="15" name="Platshållare för text 14">
            <a:extLst>
              <a:ext uri="{FF2B5EF4-FFF2-40B4-BE49-F238E27FC236}">
                <a16:creationId xmlns:a16="http://schemas.microsoft.com/office/drawing/2014/main" id="{8DA66270-12F2-4A5F-9E70-FBC8554F4FB4}"/>
              </a:ext>
            </a:extLst>
          </p:cNvPr>
          <p:cNvSpPr>
            <a:spLocks noGrp="1"/>
          </p:cNvSpPr>
          <p:nvPr>
            <p:ph type="body" sz="quarter" idx="16" hasCustomPrompt="1"/>
          </p:nvPr>
        </p:nvSpPr>
        <p:spPr>
          <a:xfrm>
            <a:off x="1695450" y="3527426"/>
            <a:ext cx="8809200" cy="736599"/>
          </a:xfrm>
        </p:spPr>
        <p:txBody>
          <a:bodyPr>
            <a:noAutofit/>
          </a:bodyPr>
          <a:lstStyle>
            <a:lvl1pPr>
              <a:defRPr/>
            </a:lvl1pPr>
          </a:lstStyle>
          <a:p>
            <a:pPr lvl="0"/>
            <a:r>
              <a:rPr lang="sv-SE" dirty="0"/>
              <a:t>Klicka här för att skriva text</a:t>
            </a:r>
          </a:p>
        </p:txBody>
      </p:sp>
      <p:sp>
        <p:nvSpPr>
          <p:cNvPr id="20" name="Platshållare för text 19">
            <a:extLst>
              <a:ext uri="{FF2B5EF4-FFF2-40B4-BE49-F238E27FC236}">
                <a16:creationId xmlns:a16="http://schemas.microsoft.com/office/drawing/2014/main" id="{C907F84E-FDC9-468D-A815-1B5832143403}"/>
              </a:ext>
            </a:extLst>
          </p:cNvPr>
          <p:cNvSpPr>
            <a:spLocks noGrp="1"/>
          </p:cNvSpPr>
          <p:nvPr>
            <p:ph type="body" sz="quarter" idx="18" hasCustomPrompt="1"/>
          </p:nvPr>
        </p:nvSpPr>
        <p:spPr>
          <a:xfrm>
            <a:off x="1695453" y="4756749"/>
            <a:ext cx="8809200" cy="331523"/>
          </a:xfrm>
        </p:spPr>
        <p:txBody>
          <a:bodyPr>
            <a:noAutofit/>
          </a:bodyPr>
          <a:lstStyle>
            <a:lvl1pPr marL="0" indent="0">
              <a:buFontTx/>
              <a:buNone/>
              <a:defRPr sz="2100" b="1">
                <a:solidFill>
                  <a:schemeClr val="accent1"/>
                </a:solidFill>
                <a:latin typeface="+mj-lt"/>
              </a:defRPr>
            </a:lvl1pPr>
            <a:lvl2pPr>
              <a:defRPr sz="2100" b="1">
                <a:solidFill>
                  <a:schemeClr val="accent1"/>
                </a:solidFill>
                <a:latin typeface="+mj-lt"/>
              </a:defRPr>
            </a:lvl2pPr>
            <a:lvl3pPr>
              <a:defRPr sz="2100" b="1">
                <a:solidFill>
                  <a:schemeClr val="accent1"/>
                </a:solidFill>
                <a:latin typeface="+mj-lt"/>
              </a:defRPr>
            </a:lvl3pPr>
            <a:lvl4pPr>
              <a:defRPr sz="2100" b="1">
                <a:solidFill>
                  <a:schemeClr val="accent1"/>
                </a:solidFill>
                <a:latin typeface="+mj-lt"/>
              </a:defRPr>
            </a:lvl4pPr>
            <a:lvl5pPr>
              <a:defRPr sz="2100" b="1">
                <a:solidFill>
                  <a:schemeClr val="accent1"/>
                </a:solidFill>
                <a:latin typeface="+mj-lt"/>
              </a:defRPr>
            </a:lvl5pPr>
          </a:lstStyle>
          <a:p>
            <a:pPr lvl="0"/>
            <a:r>
              <a:rPr lang="sv-SE" dirty="0"/>
              <a:t>Klicka här för att skriva rubrik</a:t>
            </a:r>
          </a:p>
        </p:txBody>
      </p:sp>
      <p:sp>
        <p:nvSpPr>
          <p:cNvPr id="17" name="Platshållare för text 16">
            <a:extLst>
              <a:ext uri="{FF2B5EF4-FFF2-40B4-BE49-F238E27FC236}">
                <a16:creationId xmlns:a16="http://schemas.microsoft.com/office/drawing/2014/main" id="{95DDFEA5-1A72-449E-AB30-3DC93AD1CF6B}"/>
              </a:ext>
            </a:extLst>
          </p:cNvPr>
          <p:cNvSpPr>
            <a:spLocks noGrp="1"/>
          </p:cNvSpPr>
          <p:nvPr>
            <p:ph type="body" sz="quarter" idx="17" hasCustomPrompt="1"/>
          </p:nvPr>
        </p:nvSpPr>
        <p:spPr>
          <a:xfrm>
            <a:off x="1695450" y="5167312"/>
            <a:ext cx="8809200" cy="736599"/>
          </a:xfrm>
        </p:spPr>
        <p:txBody>
          <a:bodyPr>
            <a:noAutofit/>
          </a:bodyPr>
          <a:lstStyle>
            <a:lvl1pPr>
              <a:defRPr/>
            </a:lvl1pPr>
          </a:lstStyle>
          <a:p>
            <a:pPr lvl="0"/>
            <a:r>
              <a:rPr lang="sv-SE" dirty="0"/>
              <a:t>Klicka här för att skriva text</a:t>
            </a:r>
          </a:p>
        </p:txBody>
      </p:sp>
    </p:spTree>
    <p:extLst>
      <p:ext uri="{BB962C8B-B14F-4D97-AF65-F5344CB8AC3E}">
        <p14:creationId xmlns:p14="http://schemas.microsoft.com/office/powerpoint/2010/main" val="324613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0" name="Rubrik 9"/>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3" name="Platshållare för text 2"/>
          <p:cNvSpPr>
            <a:spLocks noGrp="1"/>
          </p:cNvSpPr>
          <p:nvPr>
            <p:ph type="body" idx="1" hasCustomPrompt="1"/>
          </p:nvPr>
        </p:nvSpPr>
        <p:spPr>
          <a:xfrm>
            <a:off x="1706879" y="1869989"/>
            <a:ext cx="4323600" cy="635085"/>
          </a:xfrm>
        </p:spPr>
        <p:txBody>
          <a:bodyPr anchor="b" anchorCtr="0">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skriva mellanrubrik</a:t>
            </a:r>
          </a:p>
        </p:txBody>
      </p:sp>
      <p:sp>
        <p:nvSpPr>
          <p:cNvPr id="4" name="Platshållare för innehåll 3"/>
          <p:cNvSpPr>
            <a:spLocks noGrp="1"/>
          </p:cNvSpPr>
          <p:nvPr>
            <p:ph sz="half" idx="2" hasCustomPrompt="1"/>
          </p:nvPr>
        </p:nvSpPr>
        <p:spPr>
          <a:xfrm>
            <a:off x="1695451" y="2565400"/>
            <a:ext cx="4324350" cy="3338512"/>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81727" y="1869989"/>
            <a:ext cx="4323599" cy="635085"/>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skriva mellanrubrik</a:t>
            </a:r>
          </a:p>
        </p:txBody>
      </p:sp>
      <p:sp>
        <p:nvSpPr>
          <p:cNvPr id="6" name="Platshållare för innehåll 5"/>
          <p:cNvSpPr>
            <a:spLocks noGrp="1"/>
          </p:cNvSpPr>
          <p:nvPr>
            <p:ph sz="quarter" idx="4" hasCustomPrompt="1"/>
          </p:nvPr>
        </p:nvSpPr>
        <p:spPr>
          <a:xfrm>
            <a:off x="6176963" y="2565400"/>
            <a:ext cx="4324350" cy="33385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3897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10" name="Platshållare för text 9">
            <a:extLst>
              <a:ext uri="{FF2B5EF4-FFF2-40B4-BE49-F238E27FC236}">
                <a16:creationId xmlns:a16="http://schemas.microsoft.com/office/drawing/2014/main" id="{293785E6-1D73-4AC6-84CB-2532D004DE53}"/>
              </a:ext>
            </a:extLst>
          </p:cNvPr>
          <p:cNvSpPr>
            <a:spLocks noGrp="1"/>
          </p:cNvSpPr>
          <p:nvPr>
            <p:ph type="body" sz="quarter" idx="14" hasCustomPrompt="1"/>
          </p:nvPr>
        </p:nvSpPr>
        <p:spPr>
          <a:xfrm>
            <a:off x="1695451" y="2095499"/>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6B13EF1A-3BF4-44B1-B223-AF58EA24C287}"/>
              </a:ext>
            </a:extLst>
          </p:cNvPr>
          <p:cNvSpPr>
            <a:spLocks noGrp="1"/>
          </p:cNvSpPr>
          <p:nvPr>
            <p:ph type="pic" sz="quarter" idx="13" hasCustomPrompt="1"/>
          </p:nvPr>
        </p:nvSpPr>
        <p:spPr>
          <a:xfrm>
            <a:off x="6176963" y="2095500"/>
            <a:ext cx="4324350" cy="3808413"/>
          </a:xfrm>
        </p:spPr>
        <p:txBody>
          <a:bodyPr>
            <a:noAutofit/>
          </a:bodyPr>
          <a:lstStyle>
            <a:lvl1pPr marL="0" indent="0">
              <a:buFontTx/>
              <a:buNone/>
              <a:defRPr sz="1600"/>
            </a:lvl1pPr>
          </a:lstStyle>
          <a:p>
            <a:r>
              <a:rPr lang="sv-SE" dirty="0"/>
              <a:t> Bild</a:t>
            </a:r>
          </a:p>
        </p:txBody>
      </p:sp>
    </p:spTree>
    <p:extLst>
      <p:ext uri="{BB962C8B-B14F-4D97-AF65-F5344CB8AC3E}">
        <p14:creationId xmlns:p14="http://schemas.microsoft.com/office/powerpoint/2010/main" val="297642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95451" y="752475"/>
            <a:ext cx="8809759" cy="1050328"/>
          </a:xfrm>
        </p:spPr>
        <p:txBody>
          <a:bodyPr/>
          <a:lstStyle>
            <a:lvl1pPr>
              <a:defRPr/>
            </a:lvl1pPr>
          </a:lstStyle>
          <a:p>
            <a:r>
              <a:rPr lang="sv-SE" dirty="0"/>
              <a:t>Klicka här för att skriva rubrik</a:t>
            </a:r>
          </a:p>
        </p:txBody>
      </p:sp>
      <p:sp>
        <p:nvSpPr>
          <p:cNvPr id="4" name="Platshållare för bild 3">
            <a:extLst>
              <a:ext uri="{FF2B5EF4-FFF2-40B4-BE49-F238E27FC236}">
                <a16:creationId xmlns:a16="http://schemas.microsoft.com/office/drawing/2014/main" id="{6B13EF1A-3BF4-44B1-B223-AF58EA24C287}"/>
              </a:ext>
            </a:extLst>
          </p:cNvPr>
          <p:cNvSpPr>
            <a:spLocks noGrp="1"/>
          </p:cNvSpPr>
          <p:nvPr>
            <p:ph type="pic" sz="quarter" idx="13" hasCustomPrompt="1"/>
          </p:nvPr>
        </p:nvSpPr>
        <p:spPr>
          <a:xfrm>
            <a:off x="1695451" y="2095499"/>
            <a:ext cx="4324350" cy="3808413"/>
          </a:xfrm>
        </p:spPr>
        <p:txBody>
          <a:bodyPr>
            <a:noAutofit/>
          </a:bodyPr>
          <a:lstStyle>
            <a:lvl1pPr marL="0" indent="0">
              <a:buFontTx/>
              <a:buNone/>
              <a:defRPr sz="1600"/>
            </a:lvl1pPr>
          </a:lstStyle>
          <a:p>
            <a:r>
              <a:rPr lang="sv-SE" dirty="0"/>
              <a:t> Bild</a:t>
            </a:r>
          </a:p>
        </p:txBody>
      </p:sp>
      <p:sp>
        <p:nvSpPr>
          <p:cNvPr id="10" name="Platshållare för text 9">
            <a:extLst>
              <a:ext uri="{FF2B5EF4-FFF2-40B4-BE49-F238E27FC236}">
                <a16:creationId xmlns:a16="http://schemas.microsoft.com/office/drawing/2014/main" id="{293785E6-1D73-4AC6-84CB-2532D004DE53}"/>
              </a:ext>
            </a:extLst>
          </p:cNvPr>
          <p:cNvSpPr>
            <a:spLocks noGrp="1"/>
          </p:cNvSpPr>
          <p:nvPr>
            <p:ph type="body" sz="quarter" idx="14" hasCustomPrompt="1"/>
          </p:nvPr>
        </p:nvSpPr>
        <p:spPr>
          <a:xfrm>
            <a:off x="6176963" y="2095500"/>
            <a:ext cx="4324350" cy="3808413"/>
          </a:xfrm>
        </p:spPr>
        <p:txBody>
          <a:bodyPr>
            <a:noAutofit/>
          </a:bodyPr>
          <a:lstStyle>
            <a:lvl1pPr>
              <a:defRPr/>
            </a:lvl1p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9109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9F0BFD64-88E6-4B9D-AF48-7FCE809DE95A}"/>
              </a:ext>
            </a:extLst>
          </p:cNvPr>
          <p:cNvGrpSpPr/>
          <p:nvPr userDrawn="1"/>
        </p:nvGrpSpPr>
        <p:grpSpPr>
          <a:xfrm>
            <a:off x="-8732" y="-9809"/>
            <a:ext cx="12210557" cy="6881810"/>
            <a:chOff x="-8732" y="-9809"/>
            <a:chExt cx="12210557" cy="6881810"/>
          </a:xfrm>
        </p:grpSpPr>
        <p:sp>
          <p:nvSpPr>
            <p:cNvPr id="8" name="Rectangle 8">
              <a:extLst>
                <a:ext uri="{FF2B5EF4-FFF2-40B4-BE49-F238E27FC236}">
                  <a16:creationId xmlns:a16="http://schemas.microsoft.com/office/drawing/2014/main" id="{C50C4C58-3C22-4304-AD7A-364FC70D5550}"/>
                </a:ext>
              </a:extLst>
            </p:cNvPr>
            <p:cNvSpPr/>
            <p:nvPr userDrawn="1"/>
          </p:nvSpPr>
          <p:spPr>
            <a:xfrm>
              <a:off x="104775" y="6485059"/>
              <a:ext cx="11987213" cy="1914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7" name="Grupp 6">
              <a:extLst>
                <a:ext uri="{FF2B5EF4-FFF2-40B4-BE49-F238E27FC236}">
                  <a16:creationId xmlns:a16="http://schemas.microsoft.com/office/drawing/2014/main" id="{791C4C57-EF50-4B9D-99AE-E7D1360D55BD}"/>
                </a:ext>
              </a:extLst>
            </p:cNvPr>
            <p:cNvGrpSpPr/>
            <p:nvPr userDrawn="1"/>
          </p:nvGrpSpPr>
          <p:grpSpPr>
            <a:xfrm>
              <a:off x="-8732" y="-9809"/>
              <a:ext cx="12210557" cy="6881810"/>
              <a:chOff x="-8732" y="-9809"/>
              <a:chExt cx="12210557" cy="6881810"/>
            </a:xfrm>
          </p:grpSpPr>
          <p:sp>
            <p:nvSpPr>
              <p:cNvPr id="10" name="Rectangle 2">
                <a:extLst>
                  <a:ext uri="{FF2B5EF4-FFF2-40B4-BE49-F238E27FC236}">
                    <a16:creationId xmlns:a16="http://schemas.microsoft.com/office/drawing/2014/main" id="{682C71BE-8DB9-4A4A-96EE-BBBE8EFEC651}"/>
                  </a:ext>
                </a:extLst>
              </p:cNvPr>
              <p:cNvSpPr/>
              <p:nvPr userDrawn="1"/>
            </p:nvSpPr>
            <p:spPr>
              <a:xfrm>
                <a:off x="9" y="-9809"/>
                <a:ext cx="12191412" cy="191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3">
                <a:extLst>
                  <a:ext uri="{FF2B5EF4-FFF2-40B4-BE49-F238E27FC236}">
                    <a16:creationId xmlns:a16="http://schemas.microsoft.com/office/drawing/2014/main" id="{DC6FF95D-7567-4E40-9E45-A82245FADF61}"/>
                  </a:ext>
                </a:extLst>
              </p:cNvPr>
              <p:cNvSpPr/>
              <p:nvPr userDrawn="1"/>
            </p:nvSpPr>
            <p:spPr>
              <a:xfrm>
                <a:off x="0" y="6678061"/>
                <a:ext cx="12191416" cy="1914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4">
                <a:extLst>
                  <a:ext uri="{FF2B5EF4-FFF2-40B4-BE49-F238E27FC236}">
                    <a16:creationId xmlns:a16="http://schemas.microsoft.com/office/drawing/2014/main" id="{D557C741-AB85-4979-85D8-124951BF422D}"/>
                  </a:ext>
                </a:extLst>
              </p:cNvPr>
              <p:cNvSpPr/>
              <p:nvPr userDrawn="1"/>
            </p:nvSpPr>
            <p:spPr>
              <a:xfrm>
                <a:off x="-8732" y="-9809"/>
                <a:ext cx="198365" cy="68818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4">
                <a:extLst>
                  <a:ext uri="{FF2B5EF4-FFF2-40B4-BE49-F238E27FC236}">
                    <a16:creationId xmlns:a16="http://schemas.microsoft.com/office/drawing/2014/main" id="{BFB1CD0B-BADB-45AB-BB30-9BDC3CE0327A}"/>
                  </a:ext>
                </a:extLst>
              </p:cNvPr>
              <p:cNvSpPr/>
              <p:nvPr userDrawn="1"/>
            </p:nvSpPr>
            <p:spPr>
              <a:xfrm>
                <a:off x="12011025" y="0"/>
                <a:ext cx="1908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Bildobjekt 13" descr="RGB_Vellinge_logotyp_rund_.gif">
                <a:extLst>
                  <a:ext uri="{FF2B5EF4-FFF2-40B4-BE49-F238E27FC236}">
                    <a16:creationId xmlns:a16="http://schemas.microsoft.com/office/drawing/2014/main" id="{A428E605-4E5E-4181-B77D-B2C28011A3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 y="65369"/>
                <a:ext cx="1718378" cy="1789534"/>
              </a:xfrm>
              <a:prstGeom prst="rect">
                <a:avLst/>
              </a:prstGeom>
            </p:spPr>
          </p:pic>
        </p:grpSp>
      </p:grpSp>
      <p:sp>
        <p:nvSpPr>
          <p:cNvPr id="2" name="Platshållare för rubrik 1"/>
          <p:cNvSpPr>
            <a:spLocks noGrp="1"/>
          </p:cNvSpPr>
          <p:nvPr userDrawn="1">
            <p:ph type="title"/>
          </p:nvPr>
        </p:nvSpPr>
        <p:spPr>
          <a:xfrm>
            <a:off x="1695451" y="752475"/>
            <a:ext cx="8809758" cy="1050328"/>
          </a:xfrm>
          <a:prstGeom prst="rect">
            <a:avLst/>
          </a:prstGeom>
        </p:spPr>
        <p:txBody>
          <a:bodyPr vert="horz" lIns="0" tIns="0" rIns="0" bIns="0" rtlCol="0" anchor="b" anchorCtr="0">
            <a:noAutofit/>
          </a:bodyPr>
          <a:lstStyle/>
          <a:p>
            <a:r>
              <a:rPr lang="sv-SE" dirty="0"/>
              <a:t>Klicka här för att skriva rubrik</a:t>
            </a:r>
          </a:p>
        </p:txBody>
      </p:sp>
      <p:sp>
        <p:nvSpPr>
          <p:cNvPr id="3" name="Platshållare för text 2"/>
          <p:cNvSpPr>
            <a:spLocks noGrp="1"/>
          </p:cNvSpPr>
          <p:nvPr userDrawn="1">
            <p:ph type="body" idx="1"/>
          </p:nvPr>
        </p:nvSpPr>
        <p:spPr>
          <a:xfrm>
            <a:off x="1695450" y="2095499"/>
            <a:ext cx="8809759" cy="3808413"/>
          </a:xfrm>
          <a:prstGeom prst="rect">
            <a:avLst/>
          </a:prstGeom>
        </p:spPr>
        <p:txBody>
          <a:bodyPr vert="horz" lIns="0" tIns="0" rIns="0" bIns="0" rtlCol="0">
            <a:normAutofit/>
          </a:bodyPr>
          <a:lstStyle/>
          <a:p>
            <a:pPr lvl="0"/>
            <a:r>
              <a:rPr lang="sv-SE" dirty="0"/>
              <a:t>Klicka här för att skriva text</a:t>
            </a:r>
          </a:p>
          <a:p>
            <a:pPr lvl="1"/>
            <a:r>
              <a:rPr lang="sv-SE" dirty="0"/>
              <a:t>Nivå två</a:t>
            </a:r>
          </a:p>
          <a:p>
            <a:pPr lvl="2"/>
            <a:r>
              <a:rPr lang="sv-SE" dirty="0"/>
              <a:t>Nivå tre</a:t>
            </a:r>
          </a:p>
          <a:p>
            <a:pPr lvl="3"/>
            <a:r>
              <a:rPr lang="sv-SE" dirty="0"/>
              <a:t>Nivå fyra</a:t>
            </a:r>
          </a:p>
          <a:p>
            <a:pPr lvl="4"/>
            <a:r>
              <a:rPr lang="sv-SE" dirty="0"/>
              <a:t>Nivå fem</a:t>
            </a:r>
          </a:p>
        </p:txBody>
      </p:sp>
      <p:sp>
        <p:nvSpPr>
          <p:cNvPr id="27" name="textruta 26">
            <a:extLst>
              <a:ext uri="{FF2B5EF4-FFF2-40B4-BE49-F238E27FC236}">
                <a16:creationId xmlns:a16="http://schemas.microsoft.com/office/drawing/2014/main" id="{AF2E63EC-312E-47D5-A592-FA1F469F50F7}"/>
              </a:ext>
            </a:extLst>
          </p:cNvPr>
          <p:cNvSpPr txBox="1"/>
          <p:nvPr userDrawn="1"/>
        </p:nvSpPr>
        <p:spPr bwMode="white">
          <a:xfrm>
            <a:off x="11159019" y="6496086"/>
            <a:ext cx="714375" cy="161887"/>
          </a:xfrm>
          <a:prstGeom prst="rect">
            <a:avLst/>
          </a:prstGeom>
          <a:noFill/>
        </p:spPr>
        <p:txBody>
          <a:bodyPr wrap="square" lIns="0" tIns="0" rIns="0" bIns="0" rtlCol="0">
            <a:noAutofit/>
          </a:bodyPr>
          <a:lstStyle/>
          <a:p>
            <a:pPr algn="r"/>
            <a:r>
              <a:rPr lang="sv-SE" sz="950" dirty="0">
                <a:solidFill>
                  <a:schemeClr val="bg1"/>
                </a:solidFill>
              </a:rPr>
              <a:t>Vellinge.se</a:t>
            </a:r>
          </a:p>
        </p:txBody>
      </p:sp>
      <p:sp>
        <p:nvSpPr>
          <p:cNvPr id="15" name="textruta 14">
            <a:extLst>
              <a:ext uri="{FF2B5EF4-FFF2-40B4-BE49-F238E27FC236}">
                <a16:creationId xmlns:a16="http://schemas.microsoft.com/office/drawing/2014/main" id="{193B14C5-1E7A-445B-A2D4-6069BBFBE7D5}"/>
              </a:ext>
            </a:extLst>
          </p:cNvPr>
          <p:cNvSpPr txBox="1"/>
          <p:nvPr userDrawn="1"/>
        </p:nvSpPr>
        <p:spPr bwMode="white">
          <a:xfrm>
            <a:off x="327913" y="6496086"/>
            <a:ext cx="1277052" cy="161887"/>
          </a:xfrm>
          <a:prstGeom prst="rect">
            <a:avLst/>
          </a:prstGeom>
          <a:noFill/>
        </p:spPr>
        <p:txBody>
          <a:bodyPr wrap="square" lIns="0" tIns="0" rIns="0" bIns="0" rtlCol="0">
            <a:noAutofit/>
          </a:bodyPr>
          <a:lstStyle/>
          <a:p>
            <a:pPr algn="l"/>
            <a:r>
              <a:rPr lang="sv-SE" sz="950" dirty="0">
                <a:solidFill>
                  <a:schemeClr val="bg1"/>
                </a:solidFill>
              </a:rPr>
              <a:t>#</a:t>
            </a:r>
            <a:r>
              <a:rPr lang="sv-SE" sz="950" dirty="0" err="1">
                <a:solidFill>
                  <a:schemeClr val="bg1"/>
                </a:solidFill>
              </a:rPr>
              <a:t>bättreutsiktervellinge</a:t>
            </a:r>
            <a:r>
              <a:rPr lang="sv-SE" sz="950" dirty="0">
                <a:solidFill>
                  <a:schemeClr val="bg1"/>
                </a:solidFill>
              </a:rPr>
              <a:t> </a:t>
            </a:r>
          </a:p>
        </p:txBody>
      </p: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6" r:id="rId5"/>
    <p:sldLayoutId id="2147483659" r:id="rId6"/>
    <p:sldLayoutId id="2147483653" r:id="rId7"/>
    <p:sldLayoutId id="2147483660" r:id="rId8"/>
    <p:sldLayoutId id="2147483661" r:id="rId9"/>
    <p:sldLayoutId id="2147483654" r:id="rId10"/>
    <p:sldLayoutId id="2147483655" r:id="rId11"/>
    <p:sldLayoutId id="2147483658" r:id="rId12"/>
  </p:sldLayoutIdLst>
  <p:hf hdr="0"/>
  <p:txStyles>
    <p:titleStyle>
      <a:lvl1pPr algn="l" defTabSz="9144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9216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83" userDrawn="1">
          <p15:clr>
            <a:srgbClr val="F26B43"/>
          </p15:clr>
        </p15:guide>
        <p15:guide id="3" pos="1068" userDrawn="1">
          <p15:clr>
            <a:srgbClr val="F26B43"/>
          </p15:clr>
        </p15:guide>
        <p15:guide id="4" pos="6617" userDrawn="1">
          <p15:clr>
            <a:srgbClr val="F26B43"/>
          </p15:clr>
        </p15:guide>
        <p15:guide id="6" orient="horz" pos="3719" userDrawn="1">
          <p15:clr>
            <a:srgbClr val="F26B43"/>
          </p15:clr>
        </p15:guide>
        <p15:guide id="7" orient="horz" pos="1321" userDrawn="1">
          <p15:clr>
            <a:srgbClr val="F26B43"/>
          </p15:clr>
        </p15:guide>
        <p15:guide id="8" orient="horz" pos="1071" userDrawn="1">
          <p15:clr>
            <a:srgbClr val="F26B43"/>
          </p15:clr>
        </p15:guide>
        <p15:guide id="10" orient="horz" pos="42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g"/><Relationship Id="rId7" Type="http://schemas.openxmlformats.org/officeDocument/2006/relationships/image" Target="../media/image13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5.jpg"/><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nationella-riktlinjer/2017-12-2.pdf"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tif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E7E991-7AC6-4FEF-9711-9FC1B7BEAEBE}"/>
              </a:ext>
            </a:extLst>
          </p:cNvPr>
          <p:cNvSpPr>
            <a:spLocks noGrp="1"/>
          </p:cNvSpPr>
          <p:nvPr>
            <p:ph type="ctrTitle"/>
          </p:nvPr>
        </p:nvSpPr>
        <p:spPr>
          <a:xfrm>
            <a:off x="1706879" y="2131661"/>
            <a:ext cx="8813857" cy="775597"/>
          </a:xfrm>
        </p:spPr>
        <p:txBody>
          <a:bodyPr/>
          <a:lstStyle/>
          <a:p>
            <a:r>
              <a:rPr lang="sv-SE" dirty="0"/>
              <a:t>Tidig upptäckt </a:t>
            </a:r>
          </a:p>
        </p:txBody>
      </p:sp>
      <p:sp>
        <p:nvSpPr>
          <p:cNvPr id="6" name="Underrubrik 5"/>
          <p:cNvSpPr>
            <a:spLocks noGrp="1"/>
          </p:cNvSpPr>
          <p:nvPr>
            <p:ph type="subTitle" idx="1"/>
          </p:nvPr>
        </p:nvSpPr>
        <p:spPr>
          <a:xfrm>
            <a:off x="1695450" y="2916655"/>
            <a:ext cx="8809038" cy="682238"/>
          </a:xfrm>
        </p:spPr>
        <p:txBody>
          <a:bodyPr/>
          <a:lstStyle/>
          <a:p>
            <a:r>
              <a:rPr lang="sv-SE" sz="2000" dirty="0"/>
              <a:t> </a:t>
            </a:r>
          </a:p>
          <a:p>
            <a:r>
              <a:rPr lang="sv-SE" sz="2000" dirty="0"/>
              <a:t>Kognitiv svikt/demenssjukdom eller normal glömska</a:t>
            </a:r>
          </a:p>
        </p:txBody>
      </p:sp>
      <p:pic>
        <p:nvPicPr>
          <p:cNvPr id="8" name="Bildobjekt 7" descr="En bild som visar text&#10;&#10;Automatiskt genererad beskrivning">
            <a:extLst>
              <a:ext uri="{FF2B5EF4-FFF2-40B4-BE49-F238E27FC236}">
                <a16:creationId xmlns:a16="http://schemas.microsoft.com/office/drawing/2014/main" id="{D0D0CB0F-0923-374E-A508-998AD5904115}"/>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9" name="Bildobjekt 8">
            <a:extLst>
              <a:ext uri="{FF2B5EF4-FFF2-40B4-BE49-F238E27FC236}">
                <a16:creationId xmlns:a16="http://schemas.microsoft.com/office/drawing/2014/main" id="{9114FF58-A23F-334C-89CF-B44B1E900200}"/>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DB449FF1-042E-6638-BC8C-AF52E8DD99D3}"/>
              </a:ext>
            </a:extLst>
          </p:cNvPr>
          <p:cNvPicPr>
            <a:picLocks noChangeAspect="1"/>
          </p:cNvPicPr>
          <p:nvPr/>
        </p:nvPicPr>
        <p:blipFill>
          <a:blip r:embed="rId5"/>
          <a:stretch>
            <a:fillRect/>
          </a:stretch>
        </p:blipFill>
        <p:spPr>
          <a:xfrm>
            <a:off x="5348176" y="167069"/>
            <a:ext cx="1831555" cy="624711"/>
          </a:xfrm>
          <a:prstGeom prst="rect">
            <a:avLst/>
          </a:prstGeom>
        </p:spPr>
      </p:pic>
      <p:pic>
        <p:nvPicPr>
          <p:cNvPr id="3" name="Bildobjekt 2">
            <a:extLst>
              <a:ext uri="{FF2B5EF4-FFF2-40B4-BE49-F238E27FC236}">
                <a16:creationId xmlns:a16="http://schemas.microsoft.com/office/drawing/2014/main" id="{BAC2CCEB-B88C-A4C3-7ECA-1669A11A15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68233" y="210859"/>
            <a:ext cx="1292483" cy="537130"/>
          </a:xfrm>
          <a:prstGeom prst="rect">
            <a:avLst/>
          </a:prstGeom>
          <a:noFill/>
        </p:spPr>
      </p:pic>
    </p:spTree>
    <p:extLst>
      <p:ext uri="{BB962C8B-B14F-4D97-AF65-F5344CB8AC3E}">
        <p14:creationId xmlns:p14="http://schemas.microsoft.com/office/powerpoint/2010/main" val="72207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2D4CA8-C577-4439-B06C-A2D1DD62C1C5}"/>
              </a:ext>
            </a:extLst>
          </p:cNvPr>
          <p:cNvSpPr>
            <a:spLocks noGrp="1"/>
          </p:cNvSpPr>
          <p:nvPr>
            <p:ph type="title"/>
          </p:nvPr>
        </p:nvSpPr>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E76E1270-A99E-46CD-9B28-4F8453D4C42C}"/>
              </a:ext>
            </a:extLst>
          </p:cNvPr>
          <p:cNvSpPr>
            <a:spLocks noGrp="1"/>
          </p:cNvSpPr>
          <p:nvPr>
            <p:ph idx="1"/>
          </p:nvPr>
        </p:nvSpPr>
        <p:spPr/>
        <p:txBody>
          <a:bodyPr/>
          <a:lstStyle/>
          <a:p>
            <a:r>
              <a:rPr lang="sv-SE" dirty="0"/>
              <a:t>Observera om personen kan utföra flerstegshandlingar exempelvis går till badrummet för att duscha eller kamma håret, tvätta ansiktet och borsta tänderna. </a:t>
            </a:r>
            <a:br>
              <a:rPr lang="sv-SE" dirty="0"/>
            </a:br>
            <a:r>
              <a:rPr lang="sv-SE" dirty="0"/>
              <a:t>Utförs handlingen enligt instruktion? Används rätt hygienartiklar?</a:t>
            </a:r>
          </a:p>
          <a:p>
            <a:r>
              <a:rPr lang="sv-SE" dirty="0"/>
              <a:t>Kan personen behålla uppmärksamheten trots informationsinflöde eller är det begränsat? </a:t>
            </a:r>
          </a:p>
          <a:p>
            <a:r>
              <a:rPr lang="sv-SE" dirty="0"/>
              <a:t>Tar tankeverksamhet längre tid än vanligt? Kan personen enbart hantera en eller några få faktorer i taget?</a:t>
            </a:r>
          </a:p>
          <a:p>
            <a:endParaRPr lang="sv-SE" dirty="0"/>
          </a:p>
          <a:p>
            <a:pPr marL="0" indent="0">
              <a:buNone/>
            </a:pPr>
            <a:endParaRPr lang="sv-SE" dirty="0"/>
          </a:p>
          <a:p>
            <a:endParaRPr lang="sv-SE" dirty="0"/>
          </a:p>
        </p:txBody>
      </p:sp>
      <p:pic>
        <p:nvPicPr>
          <p:cNvPr id="7" name="Bildobjekt 6" descr="En bild som visar text&#10;&#10;Automatiskt genererad beskrivning">
            <a:extLst>
              <a:ext uri="{FF2B5EF4-FFF2-40B4-BE49-F238E27FC236}">
                <a16:creationId xmlns:a16="http://schemas.microsoft.com/office/drawing/2014/main" id="{7518DF1F-CE84-8D45-A1C4-FC451870709A}"/>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91C85554-4CAF-214B-9752-F0B52D3B3D93}"/>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FDBB49F8-E704-17EE-4BE3-A9DAE2928C56}"/>
              </a:ext>
            </a:extLst>
          </p:cNvPr>
          <p:cNvPicPr>
            <a:picLocks noChangeAspect="1"/>
          </p:cNvPicPr>
          <p:nvPr/>
        </p:nvPicPr>
        <p:blipFill>
          <a:blip r:embed="rId5"/>
          <a:stretch>
            <a:fillRect/>
          </a:stretch>
        </p:blipFill>
        <p:spPr>
          <a:xfrm>
            <a:off x="5188688" y="167069"/>
            <a:ext cx="1991044" cy="624711"/>
          </a:xfrm>
          <a:prstGeom prst="rect">
            <a:avLst/>
          </a:prstGeom>
        </p:spPr>
      </p:pic>
      <p:pic>
        <p:nvPicPr>
          <p:cNvPr id="5" name="Bildobjekt 4">
            <a:extLst>
              <a:ext uri="{FF2B5EF4-FFF2-40B4-BE49-F238E27FC236}">
                <a16:creationId xmlns:a16="http://schemas.microsoft.com/office/drawing/2014/main" id="{78C5B691-35D0-33F9-4F8F-545F883A8C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8404" y="167069"/>
            <a:ext cx="1292483" cy="537130"/>
          </a:xfrm>
          <a:prstGeom prst="rect">
            <a:avLst/>
          </a:prstGeom>
          <a:noFill/>
        </p:spPr>
      </p:pic>
    </p:spTree>
    <p:extLst>
      <p:ext uri="{BB962C8B-B14F-4D97-AF65-F5344CB8AC3E}">
        <p14:creationId xmlns:p14="http://schemas.microsoft.com/office/powerpoint/2010/main" val="178344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EE256-A873-40C6-933C-88D9B68C150B}"/>
              </a:ext>
            </a:extLst>
          </p:cNvPr>
          <p:cNvSpPr>
            <a:spLocks noGrp="1"/>
          </p:cNvSpPr>
          <p:nvPr>
            <p:ph type="title"/>
          </p:nvPr>
        </p:nvSpPr>
        <p:spPr/>
        <p:txBody>
          <a:bodyPr/>
          <a:lstStyle/>
          <a:p>
            <a:r>
              <a:rPr lang="sv-SE" dirty="0"/>
              <a:t>Initiativförmåga</a:t>
            </a:r>
          </a:p>
        </p:txBody>
      </p:sp>
      <p:sp>
        <p:nvSpPr>
          <p:cNvPr id="4" name="Platshållare för text 3">
            <a:extLst>
              <a:ext uri="{FF2B5EF4-FFF2-40B4-BE49-F238E27FC236}">
                <a16:creationId xmlns:a16="http://schemas.microsoft.com/office/drawing/2014/main" id="{4B3AA8F7-AB06-4AE2-8543-BB2AA9B60265}"/>
              </a:ext>
            </a:extLst>
          </p:cNvPr>
          <p:cNvSpPr>
            <a:spLocks noGrp="1"/>
          </p:cNvSpPr>
          <p:nvPr>
            <p:ph type="body" sz="quarter" idx="14"/>
          </p:nvPr>
        </p:nvSpPr>
        <p:spPr/>
        <p:txBody>
          <a:bodyPr/>
          <a:lstStyle/>
          <a:p>
            <a:pPr marL="0" indent="0">
              <a:buNone/>
            </a:pPr>
            <a:r>
              <a:rPr lang="sv-SE" dirty="0"/>
              <a:t>Kan innebära svårighet:</a:t>
            </a:r>
          </a:p>
          <a:p>
            <a:r>
              <a:rPr lang="sv-SE" dirty="0"/>
              <a:t>att ta initiativ</a:t>
            </a:r>
          </a:p>
          <a:p>
            <a:r>
              <a:rPr lang="sv-SE" dirty="0"/>
              <a:t>att planera och organisera</a:t>
            </a:r>
          </a:p>
          <a:p>
            <a:r>
              <a:rPr lang="sv-SE" dirty="0"/>
              <a:t>med arbetsminne</a:t>
            </a:r>
          </a:p>
          <a:p>
            <a:r>
              <a:rPr lang="sv-SE" dirty="0"/>
              <a:t>med tidsuppfattning, förstå sambandet mellan orsak och verkan</a:t>
            </a:r>
          </a:p>
          <a:p>
            <a:r>
              <a:rPr lang="sv-SE" dirty="0"/>
              <a:t>med förmågan att fördela uppmärksamheten</a:t>
            </a:r>
          </a:p>
          <a:p>
            <a:endParaRPr lang="sv-SE" dirty="0"/>
          </a:p>
        </p:txBody>
      </p:sp>
      <p:pic>
        <p:nvPicPr>
          <p:cNvPr id="1026" name="Picture 2" descr="AI Bild">
            <a:extLst>
              <a:ext uri="{FF2B5EF4-FFF2-40B4-BE49-F238E27FC236}">
                <a16:creationId xmlns:a16="http://schemas.microsoft.com/office/drawing/2014/main" id="{2DF6A2B4-B872-4E4B-B5EC-5B7BB141F10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1165" r="21165"/>
          <a:stretch>
            <a:fillRect/>
          </a:stretch>
        </p:blipFill>
        <p:spPr bwMode="auto">
          <a:xfrm>
            <a:off x="1771650" y="2095499"/>
            <a:ext cx="4324350" cy="3881076"/>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En bild som visar text&#10;&#10;Automatiskt genererad beskrivning">
            <a:extLst>
              <a:ext uri="{FF2B5EF4-FFF2-40B4-BE49-F238E27FC236}">
                <a16:creationId xmlns:a16="http://schemas.microsoft.com/office/drawing/2014/main" id="{3601E1FA-F3EC-5C44-8CE7-08B13E123386}"/>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9" name="Bildobjekt 8">
            <a:extLst>
              <a:ext uri="{FF2B5EF4-FFF2-40B4-BE49-F238E27FC236}">
                <a16:creationId xmlns:a16="http://schemas.microsoft.com/office/drawing/2014/main" id="{50A0BD3F-B891-E84E-A088-DFCEFD510CEB}"/>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3" name="Bildobjekt 2" descr="En bild som visar text, Teckensnitt, Grafik, logotyp&#10;&#10;Automatiskt genererad beskrivning">
            <a:extLst>
              <a:ext uri="{FF2B5EF4-FFF2-40B4-BE49-F238E27FC236}">
                <a16:creationId xmlns:a16="http://schemas.microsoft.com/office/drawing/2014/main" id="{50717D38-2C75-698A-2F70-4DA45FF2B9D9}"/>
              </a:ext>
            </a:extLst>
          </p:cNvPr>
          <p:cNvPicPr>
            <a:picLocks noChangeAspect="1"/>
          </p:cNvPicPr>
          <p:nvPr/>
        </p:nvPicPr>
        <p:blipFill>
          <a:blip r:embed="rId6"/>
          <a:stretch>
            <a:fillRect/>
          </a:stretch>
        </p:blipFill>
        <p:spPr>
          <a:xfrm>
            <a:off x="5114260" y="167069"/>
            <a:ext cx="2065472" cy="624711"/>
          </a:xfrm>
          <a:prstGeom prst="rect">
            <a:avLst/>
          </a:prstGeom>
        </p:spPr>
      </p:pic>
      <p:pic>
        <p:nvPicPr>
          <p:cNvPr id="5" name="Bildobjekt 4">
            <a:extLst>
              <a:ext uri="{FF2B5EF4-FFF2-40B4-BE49-F238E27FC236}">
                <a16:creationId xmlns:a16="http://schemas.microsoft.com/office/drawing/2014/main" id="{D0169195-0125-BC45-A4F5-92F3AA71F5B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43976" y="167069"/>
            <a:ext cx="1292483" cy="537130"/>
          </a:xfrm>
          <a:prstGeom prst="rect">
            <a:avLst/>
          </a:prstGeom>
          <a:noFill/>
        </p:spPr>
      </p:pic>
    </p:spTree>
    <p:extLst>
      <p:ext uri="{BB962C8B-B14F-4D97-AF65-F5344CB8AC3E}">
        <p14:creationId xmlns:p14="http://schemas.microsoft.com/office/powerpoint/2010/main" val="252271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D1026-FF77-4D63-851C-17FE831885B1}"/>
              </a:ext>
            </a:extLst>
          </p:cNvPr>
          <p:cNvSpPr>
            <a:spLocks noGrp="1"/>
          </p:cNvSpPr>
          <p:nvPr>
            <p:ph type="title"/>
          </p:nvPr>
        </p:nvSpPr>
        <p:spPr>
          <a:xfrm>
            <a:off x="1695451" y="752475"/>
            <a:ext cx="8809759" cy="1425646"/>
          </a:xfrm>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8EEE4010-BFF6-4CA1-B776-4F4760AE8548}"/>
              </a:ext>
            </a:extLst>
          </p:cNvPr>
          <p:cNvSpPr>
            <a:spLocks noGrp="1"/>
          </p:cNvSpPr>
          <p:nvPr>
            <p:ph idx="1"/>
          </p:nvPr>
        </p:nvSpPr>
        <p:spPr>
          <a:xfrm>
            <a:off x="1695450" y="2527443"/>
            <a:ext cx="9112963" cy="3376469"/>
          </a:xfrm>
        </p:spPr>
        <p:txBody>
          <a:bodyPr/>
          <a:lstStyle/>
          <a:p>
            <a:r>
              <a:rPr lang="sv-SE" dirty="0"/>
              <a:t>Var observant på post och räkningar, verkar det finnas oklarheter om hantering?</a:t>
            </a:r>
          </a:p>
          <a:p>
            <a:r>
              <a:rPr lang="sv-SE" dirty="0"/>
              <a:t>Ber personen om hjälp att kontrollera om räkning är betald?</a:t>
            </a:r>
          </a:p>
          <a:p>
            <a:r>
              <a:rPr lang="sv-SE" dirty="0"/>
              <a:t>Ber personen om hjälp att hitta betalkort, kod till detta, valör på kontanter?</a:t>
            </a:r>
          </a:p>
          <a:p>
            <a:r>
              <a:rPr lang="sv-SE" dirty="0"/>
              <a:t>Om möjlighet finns, kontrollera innehåll i kylen. </a:t>
            </a:r>
            <a:br>
              <a:rPr lang="sv-SE" dirty="0"/>
            </a:br>
            <a:r>
              <a:rPr lang="sv-SE" dirty="0"/>
              <a:t>Finns där gammal mat? Är mängden av olika produkter rimlig?</a:t>
            </a:r>
            <a:br>
              <a:rPr lang="sv-SE" dirty="0"/>
            </a:br>
            <a:endParaRPr lang="sv-SE" dirty="0"/>
          </a:p>
        </p:txBody>
      </p:sp>
      <p:pic>
        <p:nvPicPr>
          <p:cNvPr id="7" name="Bildobjekt 6" descr="En bild som visar text&#10;&#10;Automatiskt genererad beskrivning">
            <a:extLst>
              <a:ext uri="{FF2B5EF4-FFF2-40B4-BE49-F238E27FC236}">
                <a16:creationId xmlns:a16="http://schemas.microsoft.com/office/drawing/2014/main" id="{76D40118-1C8C-BD4E-9FCC-29DD7DC1503C}"/>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90EBE29E-57C4-4346-8EB0-0D3CC0D32AF9}"/>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5922A1BE-E856-36A5-5749-DA582E8DDFD5}"/>
              </a:ext>
            </a:extLst>
          </p:cNvPr>
          <p:cNvPicPr>
            <a:picLocks noChangeAspect="1"/>
          </p:cNvPicPr>
          <p:nvPr/>
        </p:nvPicPr>
        <p:blipFill>
          <a:blip r:embed="rId5"/>
          <a:stretch>
            <a:fillRect/>
          </a:stretch>
        </p:blipFill>
        <p:spPr>
          <a:xfrm>
            <a:off x="5082362" y="167069"/>
            <a:ext cx="2097369" cy="624711"/>
          </a:xfrm>
          <a:prstGeom prst="rect">
            <a:avLst/>
          </a:prstGeom>
        </p:spPr>
      </p:pic>
      <p:pic>
        <p:nvPicPr>
          <p:cNvPr id="5" name="Bildobjekt 4">
            <a:extLst>
              <a:ext uri="{FF2B5EF4-FFF2-40B4-BE49-F238E27FC236}">
                <a16:creationId xmlns:a16="http://schemas.microsoft.com/office/drawing/2014/main" id="{369DE01F-C4FA-3AEB-124B-26C320428B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2077" y="167069"/>
            <a:ext cx="1292483" cy="537130"/>
          </a:xfrm>
          <a:prstGeom prst="rect">
            <a:avLst/>
          </a:prstGeom>
          <a:noFill/>
        </p:spPr>
      </p:pic>
    </p:spTree>
    <p:extLst>
      <p:ext uri="{BB962C8B-B14F-4D97-AF65-F5344CB8AC3E}">
        <p14:creationId xmlns:p14="http://schemas.microsoft.com/office/powerpoint/2010/main" val="113580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743B8-CF40-48D0-A0CB-BA1CFD75B3A9}"/>
              </a:ext>
            </a:extLst>
          </p:cNvPr>
          <p:cNvSpPr>
            <a:spLocks noGrp="1"/>
          </p:cNvSpPr>
          <p:nvPr>
            <p:ph type="title"/>
          </p:nvPr>
        </p:nvSpPr>
        <p:spPr/>
        <p:txBody>
          <a:bodyPr/>
          <a:lstStyle/>
          <a:p>
            <a:r>
              <a:rPr lang="sv-SE" dirty="0"/>
              <a:t>Inlärning- och minnesförmåga</a:t>
            </a:r>
          </a:p>
        </p:txBody>
      </p:sp>
      <p:pic>
        <p:nvPicPr>
          <p:cNvPr id="6" name="Platshållare för bild 5">
            <a:extLst>
              <a:ext uri="{FF2B5EF4-FFF2-40B4-BE49-F238E27FC236}">
                <a16:creationId xmlns:a16="http://schemas.microsoft.com/office/drawing/2014/main" id="{451F0BF0-8BB7-4367-B419-28AFABFDED00}"/>
              </a:ext>
            </a:extLst>
          </p:cNvPr>
          <p:cNvPicPr>
            <a:picLocks noGrp="1" noChangeAspect="1"/>
          </p:cNvPicPr>
          <p:nvPr>
            <p:ph type="pic" sz="quarter" idx="13"/>
          </p:nvPr>
        </p:nvPicPr>
        <p:blipFill>
          <a:blip r:embed="rId3"/>
          <a:srcRect l="1203" r="1203"/>
          <a:stretch>
            <a:fillRect/>
          </a:stretch>
        </p:blipFill>
        <p:spPr>
          <a:xfrm>
            <a:off x="1695450" y="2095499"/>
            <a:ext cx="4319587" cy="3808413"/>
          </a:xfrm>
          <a:prstGeom prst="rect">
            <a:avLst/>
          </a:prstGeom>
        </p:spPr>
      </p:pic>
      <p:sp>
        <p:nvSpPr>
          <p:cNvPr id="4" name="Platshållare för text 3">
            <a:extLst>
              <a:ext uri="{FF2B5EF4-FFF2-40B4-BE49-F238E27FC236}">
                <a16:creationId xmlns:a16="http://schemas.microsoft.com/office/drawing/2014/main" id="{ADCBFDA6-2AC4-4DA8-98DF-A7694575C2E8}"/>
              </a:ext>
            </a:extLst>
          </p:cNvPr>
          <p:cNvSpPr>
            <a:spLocks noGrp="1"/>
          </p:cNvSpPr>
          <p:nvPr>
            <p:ph type="body" sz="quarter" idx="14"/>
          </p:nvPr>
        </p:nvSpPr>
        <p:spPr/>
        <p:txBody>
          <a:bodyPr/>
          <a:lstStyle/>
          <a:p>
            <a:pPr marL="0" indent="0">
              <a:buNone/>
            </a:pPr>
            <a:r>
              <a:rPr lang="sv-SE" dirty="0"/>
              <a:t>Kan innebära svårighet:</a:t>
            </a:r>
          </a:p>
          <a:p>
            <a:r>
              <a:rPr lang="sv-SE" dirty="0"/>
              <a:t>med närminnet. Det är ett vanligt första tecken på att något inte är som det ska. </a:t>
            </a:r>
          </a:p>
          <a:p>
            <a:r>
              <a:rPr lang="sv-SE" dirty="0"/>
              <a:t>att komma ihåg vad som nyss skett eller sagts. </a:t>
            </a:r>
          </a:p>
          <a:p>
            <a:pPr marL="0" indent="0">
              <a:buNone/>
            </a:pPr>
            <a:endParaRPr lang="sv-SE" dirty="0"/>
          </a:p>
          <a:p>
            <a:pPr marL="0" indent="0">
              <a:buNone/>
            </a:pPr>
            <a:r>
              <a:rPr lang="sv-SE" dirty="0"/>
              <a:t>Det krävs personkännedom för upptäckt. Anhöriga är en viktig resurs för att ge information.  </a:t>
            </a:r>
          </a:p>
          <a:p>
            <a:pPr marL="0" indent="0">
              <a:buNone/>
            </a:pPr>
            <a:endParaRPr lang="sv-SE" dirty="0"/>
          </a:p>
        </p:txBody>
      </p:sp>
      <p:pic>
        <p:nvPicPr>
          <p:cNvPr id="9" name="Bildobjekt 8" descr="En bild som visar text&#10;&#10;Automatiskt genererad beskrivning">
            <a:extLst>
              <a:ext uri="{FF2B5EF4-FFF2-40B4-BE49-F238E27FC236}">
                <a16:creationId xmlns:a16="http://schemas.microsoft.com/office/drawing/2014/main" id="{E7B4764F-822C-9F4A-8EE3-AD627819AB77}"/>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10" name="Bildobjekt 9">
            <a:extLst>
              <a:ext uri="{FF2B5EF4-FFF2-40B4-BE49-F238E27FC236}">
                <a16:creationId xmlns:a16="http://schemas.microsoft.com/office/drawing/2014/main" id="{AC1FD70F-53C9-FF4D-8821-3175E2E6A7F2}"/>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3" name="Bildobjekt 2" descr="En bild som visar text, Teckensnitt, Grafik, logotyp&#10;&#10;Automatiskt genererad beskrivning">
            <a:extLst>
              <a:ext uri="{FF2B5EF4-FFF2-40B4-BE49-F238E27FC236}">
                <a16:creationId xmlns:a16="http://schemas.microsoft.com/office/drawing/2014/main" id="{5074D466-F007-7D1B-8FFC-BA056B120840}"/>
              </a:ext>
            </a:extLst>
          </p:cNvPr>
          <p:cNvPicPr>
            <a:picLocks noChangeAspect="1"/>
          </p:cNvPicPr>
          <p:nvPr/>
        </p:nvPicPr>
        <p:blipFill>
          <a:blip r:embed="rId6"/>
          <a:stretch>
            <a:fillRect/>
          </a:stretch>
        </p:blipFill>
        <p:spPr>
          <a:xfrm>
            <a:off x="5092994" y="167069"/>
            <a:ext cx="2086737" cy="624711"/>
          </a:xfrm>
          <a:prstGeom prst="rect">
            <a:avLst/>
          </a:prstGeom>
        </p:spPr>
      </p:pic>
      <p:pic>
        <p:nvPicPr>
          <p:cNvPr id="5" name="Bildobjekt 4">
            <a:extLst>
              <a:ext uri="{FF2B5EF4-FFF2-40B4-BE49-F238E27FC236}">
                <a16:creationId xmlns:a16="http://schemas.microsoft.com/office/drawing/2014/main" id="{AEDEC064-2DBE-F764-B08C-FC0D973F51E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22709" y="167069"/>
            <a:ext cx="1292483" cy="537130"/>
          </a:xfrm>
          <a:prstGeom prst="rect">
            <a:avLst/>
          </a:prstGeom>
          <a:noFill/>
        </p:spPr>
      </p:pic>
    </p:spTree>
    <p:extLst>
      <p:ext uri="{BB962C8B-B14F-4D97-AF65-F5344CB8AC3E}">
        <p14:creationId xmlns:p14="http://schemas.microsoft.com/office/powerpoint/2010/main" val="377634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6BB04-2856-48DE-8D6C-8AF5B9E40D98}"/>
              </a:ext>
            </a:extLst>
          </p:cNvPr>
          <p:cNvSpPr>
            <a:spLocks noGrp="1"/>
          </p:cNvSpPr>
          <p:nvPr>
            <p:ph type="title"/>
          </p:nvPr>
        </p:nvSpPr>
        <p:spPr>
          <a:xfrm>
            <a:off x="1695451" y="752475"/>
            <a:ext cx="8809759" cy="1050328"/>
          </a:xfrm>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1C081AA5-23F8-44A2-92EB-64BEB2923D4B}"/>
              </a:ext>
            </a:extLst>
          </p:cNvPr>
          <p:cNvSpPr>
            <a:spLocks noGrp="1"/>
          </p:cNvSpPr>
          <p:nvPr>
            <p:ph idx="1"/>
          </p:nvPr>
        </p:nvSpPr>
        <p:spPr/>
        <p:txBody>
          <a:bodyPr/>
          <a:lstStyle/>
          <a:p>
            <a:r>
              <a:rPr lang="sv-SE" dirty="0"/>
              <a:t>Kan personen följa korta minneslistor för inköp eller planer för dagen?</a:t>
            </a:r>
          </a:p>
          <a:p>
            <a:r>
              <a:rPr lang="sv-SE" dirty="0"/>
              <a:t>Krävs påminnelser för att fullfölja pågående uppgifter?</a:t>
            </a:r>
          </a:p>
          <a:p>
            <a:r>
              <a:rPr lang="sv-SE" dirty="0"/>
              <a:t>Har personen svårighet att hålla fokus?</a:t>
            </a:r>
            <a:br>
              <a:rPr lang="sv-SE" dirty="0"/>
            </a:br>
            <a:r>
              <a:rPr lang="sv-SE" dirty="0"/>
              <a:t>- ”vad letar vi efter?”</a:t>
            </a:r>
            <a:br>
              <a:rPr lang="sv-SE" dirty="0"/>
            </a:br>
            <a:r>
              <a:rPr lang="sv-SE" dirty="0"/>
              <a:t>- upprepar sig och frågar om igen</a:t>
            </a:r>
            <a:br>
              <a:rPr lang="sv-SE" dirty="0"/>
            </a:br>
            <a:r>
              <a:rPr lang="sv-SE" dirty="0"/>
              <a:t>- svårigheter med vilken dag det är</a:t>
            </a:r>
          </a:p>
          <a:p>
            <a:r>
              <a:rPr lang="sv-SE" dirty="0"/>
              <a:t>Kan personen glömma bort t ex läkarbesök, möten, vilken mat som serverats?  Att det har varit besök i hemmet? Vem som har varit på besök?</a:t>
            </a:r>
          </a:p>
          <a:p>
            <a:endParaRPr lang="sv-SE" dirty="0"/>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CD67C4D3-C736-0B4D-AE05-1F52936E4D78}"/>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14BB968B-4B51-4A4D-B2E4-52B3CBC1440E}"/>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325174EA-6723-9BF6-F089-31EB0238F051}"/>
              </a:ext>
            </a:extLst>
          </p:cNvPr>
          <p:cNvPicPr>
            <a:picLocks noChangeAspect="1"/>
          </p:cNvPicPr>
          <p:nvPr/>
        </p:nvPicPr>
        <p:blipFill>
          <a:blip r:embed="rId5"/>
          <a:stretch>
            <a:fillRect/>
          </a:stretch>
        </p:blipFill>
        <p:spPr>
          <a:xfrm>
            <a:off x="5167422" y="167069"/>
            <a:ext cx="2012309" cy="624711"/>
          </a:xfrm>
          <a:prstGeom prst="rect">
            <a:avLst/>
          </a:prstGeom>
        </p:spPr>
      </p:pic>
      <p:pic>
        <p:nvPicPr>
          <p:cNvPr id="5" name="Bildobjekt 4">
            <a:extLst>
              <a:ext uri="{FF2B5EF4-FFF2-40B4-BE49-F238E27FC236}">
                <a16:creationId xmlns:a16="http://schemas.microsoft.com/office/drawing/2014/main" id="{16C30CD1-B148-42A4-97C9-A258BFA358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7137" y="167069"/>
            <a:ext cx="1292483" cy="537130"/>
          </a:xfrm>
          <a:prstGeom prst="rect">
            <a:avLst/>
          </a:prstGeom>
          <a:noFill/>
        </p:spPr>
      </p:pic>
    </p:spTree>
    <p:extLst>
      <p:ext uri="{BB962C8B-B14F-4D97-AF65-F5344CB8AC3E}">
        <p14:creationId xmlns:p14="http://schemas.microsoft.com/office/powerpoint/2010/main" val="400523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187F14-BF90-47C5-8E13-2FE62E05724E}"/>
              </a:ext>
            </a:extLst>
          </p:cNvPr>
          <p:cNvSpPr>
            <a:spLocks noGrp="1"/>
          </p:cNvSpPr>
          <p:nvPr>
            <p:ph type="title"/>
          </p:nvPr>
        </p:nvSpPr>
        <p:spPr>
          <a:xfrm>
            <a:off x="1695451" y="810706"/>
            <a:ext cx="8110160" cy="980388"/>
          </a:xfrm>
        </p:spPr>
        <p:txBody>
          <a:bodyPr/>
          <a:lstStyle/>
          <a:p>
            <a:r>
              <a:rPr lang="sv-SE" dirty="0"/>
              <a:t>Språklig förmåga</a:t>
            </a:r>
          </a:p>
        </p:txBody>
      </p:sp>
      <p:sp>
        <p:nvSpPr>
          <p:cNvPr id="3" name="Platshållare för bild 2">
            <a:extLst>
              <a:ext uri="{FF2B5EF4-FFF2-40B4-BE49-F238E27FC236}">
                <a16:creationId xmlns:a16="http://schemas.microsoft.com/office/drawing/2014/main" id="{188421CF-E9FD-45D3-B8CE-C77DF5FD45A9}"/>
              </a:ext>
            </a:extLst>
          </p:cNvPr>
          <p:cNvSpPr>
            <a:spLocks noGrp="1"/>
          </p:cNvSpPr>
          <p:nvPr>
            <p:ph type="pic" sz="quarter" idx="13"/>
          </p:nvPr>
        </p:nvSpPr>
        <p:spPr/>
      </p:sp>
      <p:sp>
        <p:nvSpPr>
          <p:cNvPr id="4" name="Platshållare för text 3">
            <a:extLst>
              <a:ext uri="{FF2B5EF4-FFF2-40B4-BE49-F238E27FC236}">
                <a16:creationId xmlns:a16="http://schemas.microsoft.com/office/drawing/2014/main" id="{4C8BCBF7-4D8B-4017-ADCC-9D83A5873B97}"/>
              </a:ext>
            </a:extLst>
          </p:cNvPr>
          <p:cNvSpPr>
            <a:spLocks noGrp="1"/>
          </p:cNvSpPr>
          <p:nvPr>
            <p:ph type="body" sz="quarter" idx="14"/>
          </p:nvPr>
        </p:nvSpPr>
        <p:spPr/>
        <p:txBody>
          <a:bodyPr/>
          <a:lstStyle/>
          <a:p>
            <a:pPr marL="0" indent="0">
              <a:buNone/>
            </a:pPr>
            <a:r>
              <a:rPr lang="sv-SE" dirty="0"/>
              <a:t>Kan innebära svårighet:</a:t>
            </a:r>
          </a:p>
          <a:p>
            <a:r>
              <a:rPr lang="sv-SE" dirty="0"/>
              <a:t>att förstå instruktioner</a:t>
            </a:r>
          </a:p>
          <a:p>
            <a:r>
              <a:rPr lang="sv-SE" dirty="0"/>
              <a:t> i tal och uttryckssätt. Personen stakar sig, använder omskrivningar eller upprepar vad andra har sagt.</a:t>
            </a:r>
          </a:p>
          <a:p>
            <a:r>
              <a:rPr lang="sv-SE" dirty="0"/>
              <a:t>att finna orden. Kan ersätta specifika termer med mer allmänna. </a:t>
            </a:r>
          </a:p>
          <a:p>
            <a:r>
              <a:rPr lang="sv-SE" dirty="0"/>
              <a:t>komma ihåg namnen på bekanta. Personen undviker att använda namn</a:t>
            </a:r>
          </a:p>
          <a:p>
            <a:endParaRPr lang="sv-SE" dirty="0"/>
          </a:p>
        </p:txBody>
      </p:sp>
      <p:pic>
        <p:nvPicPr>
          <p:cNvPr id="1026" name="Picture 2" descr="Relaterad bild">
            <a:extLst>
              <a:ext uri="{FF2B5EF4-FFF2-40B4-BE49-F238E27FC236}">
                <a16:creationId xmlns:a16="http://schemas.microsoft.com/office/drawing/2014/main" id="{DFEFA839-BE2B-4B52-855E-F4DFF08CD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637" y="2095499"/>
            <a:ext cx="4191970" cy="3808414"/>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En bild som visar text&#10;&#10;Automatiskt genererad beskrivning">
            <a:extLst>
              <a:ext uri="{FF2B5EF4-FFF2-40B4-BE49-F238E27FC236}">
                <a16:creationId xmlns:a16="http://schemas.microsoft.com/office/drawing/2014/main" id="{DDB02E3B-0334-A14D-94F8-A6D9F3EC4971}"/>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10" name="Bildobjekt 9">
            <a:extLst>
              <a:ext uri="{FF2B5EF4-FFF2-40B4-BE49-F238E27FC236}">
                <a16:creationId xmlns:a16="http://schemas.microsoft.com/office/drawing/2014/main" id="{68A7C81D-0E76-B348-8377-07B166C1D2CC}"/>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5" name="Bildobjekt 4" descr="En bild som visar text, Teckensnitt, Grafik, logotyp&#10;&#10;Automatiskt genererad beskrivning">
            <a:extLst>
              <a:ext uri="{FF2B5EF4-FFF2-40B4-BE49-F238E27FC236}">
                <a16:creationId xmlns:a16="http://schemas.microsoft.com/office/drawing/2014/main" id="{D7C5E7D3-CA7A-80C5-B390-3C8BEB107FDB}"/>
              </a:ext>
            </a:extLst>
          </p:cNvPr>
          <p:cNvPicPr>
            <a:picLocks noChangeAspect="1"/>
          </p:cNvPicPr>
          <p:nvPr/>
        </p:nvPicPr>
        <p:blipFill>
          <a:blip r:embed="rId6"/>
          <a:stretch>
            <a:fillRect/>
          </a:stretch>
        </p:blipFill>
        <p:spPr>
          <a:xfrm>
            <a:off x="5146158" y="167069"/>
            <a:ext cx="2033574" cy="624711"/>
          </a:xfrm>
          <a:prstGeom prst="rect">
            <a:avLst/>
          </a:prstGeom>
        </p:spPr>
      </p:pic>
      <p:pic>
        <p:nvPicPr>
          <p:cNvPr id="6" name="Bildobjekt 5">
            <a:extLst>
              <a:ext uri="{FF2B5EF4-FFF2-40B4-BE49-F238E27FC236}">
                <a16:creationId xmlns:a16="http://schemas.microsoft.com/office/drawing/2014/main" id="{10B4AF3B-2BBB-8AE2-1B8C-4C71650AB37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75874" y="167069"/>
            <a:ext cx="1292483" cy="537130"/>
          </a:xfrm>
          <a:prstGeom prst="rect">
            <a:avLst/>
          </a:prstGeom>
          <a:noFill/>
        </p:spPr>
      </p:pic>
    </p:spTree>
    <p:extLst>
      <p:ext uri="{BB962C8B-B14F-4D97-AF65-F5344CB8AC3E}">
        <p14:creationId xmlns:p14="http://schemas.microsoft.com/office/powerpoint/2010/main" val="171329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85B95-7550-4DA8-A6D7-DDCC6E9B8DC2}"/>
              </a:ext>
            </a:extLst>
          </p:cNvPr>
          <p:cNvSpPr>
            <a:spLocks noGrp="1"/>
          </p:cNvSpPr>
          <p:nvPr>
            <p:ph type="title"/>
          </p:nvPr>
        </p:nvSpPr>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68810FF4-F2B3-4780-8B86-B23E8C50E48D}"/>
              </a:ext>
            </a:extLst>
          </p:cNvPr>
          <p:cNvSpPr>
            <a:spLocks noGrp="1"/>
          </p:cNvSpPr>
          <p:nvPr>
            <p:ph idx="1"/>
          </p:nvPr>
        </p:nvSpPr>
        <p:spPr/>
        <p:txBody>
          <a:bodyPr/>
          <a:lstStyle/>
          <a:p>
            <a:r>
              <a:rPr lang="sv-SE" dirty="0"/>
              <a:t>Var uppmärksam på om personen har uppfattat innehållet i samtalet. </a:t>
            </a:r>
          </a:p>
          <a:p>
            <a:r>
              <a:rPr lang="sv-SE" dirty="0"/>
              <a:t>Håller personen den ”röda tråden”?</a:t>
            </a:r>
          </a:p>
          <a:p>
            <a:r>
              <a:rPr lang="sv-SE" dirty="0"/>
              <a:t>Görs det omskrivningar i samtalet?</a:t>
            </a:r>
          </a:p>
          <a:p>
            <a:r>
              <a:rPr lang="sv-SE" dirty="0"/>
              <a:t>Konstrueras det ”nya ord”?</a:t>
            </a:r>
          </a:p>
        </p:txBody>
      </p:sp>
      <p:pic>
        <p:nvPicPr>
          <p:cNvPr id="7" name="Bildobjekt 6" descr="En bild som visar text&#10;&#10;Automatiskt genererad beskrivning">
            <a:extLst>
              <a:ext uri="{FF2B5EF4-FFF2-40B4-BE49-F238E27FC236}">
                <a16:creationId xmlns:a16="http://schemas.microsoft.com/office/drawing/2014/main" id="{72599111-632A-1E48-BB02-0D24408F16DF}"/>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F19E86EB-F92F-AD40-9BCB-68E8E46F0118}"/>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AE44680C-ABC2-F6EB-3290-0A5A32DE97DF}"/>
              </a:ext>
            </a:extLst>
          </p:cNvPr>
          <p:cNvPicPr>
            <a:picLocks noChangeAspect="1"/>
          </p:cNvPicPr>
          <p:nvPr/>
        </p:nvPicPr>
        <p:blipFill>
          <a:blip r:embed="rId5"/>
          <a:stretch>
            <a:fillRect/>
          </a:stretch>
        </p:blipFill>
        <p:spPr>
          <a:xfrm>
            <a:off x="5199321" y="167069"/>
            <a:ext cx="1980410" cy="624711"/>
          </a:xfrm>
          <a:prstGeom prst="rect">
            <a:avLst/>
          </a:prstGeom>
        </p:spPr>
      </p:pic>
      <p:pic>
        <p:nvPicPr>
          <p:cNvPr id="5" name="Bildobjekt 4">
            <a:extLst>
              <a:ext uri="{FF2B5EF4-FFF2-40B4-BE49-F238E27FC236}">
                <a16:creationId xmlns:a16="http://schemas.microsoft.com/office/drawing/2014/main" id="{88A16DA7-98A8-44B2-7965-76E230F352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9036" y="167069"/>
            <a:ext cx="1292483" cy="537130"/>
          </a:xfrm>
          <a:prstGeom prst="rect">
            <a:avLst/>
          </a:prstGeom>
          <a:noFill/>
        </p:spPr>
      </p:pic>
    </p:spTree>
    <p:extLst>
      <p:ext uri="{BB962C8B-B14F-4D97-AF65-F5344CB8AC3E}">
        <p14:creationId xmlns:p14="http://schemas.microsoft.com/office/powerpoint/2010/main" val="75183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F26DC3-239C-4AA8-AEE8-2E7E3B8B505B}"/>
              </a:ext>
            </a:extLst>
          </p:cNvPr>
          <p:cNvSpPr>
            <a:spLocks noGrp="1"/>
          </p:cNvSpPr>
          <p:nvPr>
            <p:ph type="title"/>
          </p:nvPr>
        </p:nvSpPr>
        <p:spPr>
          <a:xfrm>
            <a:off x="1695451" y="886119"/>
            <a:ext cx="8809759" cy="1131217"/>
          </a:xfrm>
        </p:spPr>
        <p:txBody>
          <a:bodyPr/>
          <a:lstStyle/>
          <a:p>
            <a:br>
              <a:rPr lang="sv-SE" dirty="0"/>
            </a:br>
            <a:br>
              <a:rPr lang="sv-SE" dirty="0"/>
            </a:br>
            <a:r>
              <a:rPr lang="sv-SE" dirty="0"/>
              <a:t>Rumsuppfattningsförmåga </a:t>
            </a:r>
            <a:br>
              <a:rPr lang="sv-SE" dirty="0"/>
            </a:br>
            <a:endParaRPr lang="sv-SE" dirty="0"/>
          </a:p>
        </p:txBody>
      </p:sp>
      <p:sp>
        <p:nvSpPr>
          <p:cNvPr id="4" name="Platshållare för text 3">
            <a:extLst>
              <a:ext uri="{FF2B5EF4-FFF2-40B4-BE49-F238E27FC236}">
                <a16:creationId xmlns:a16="http://schemas.microsoft.com/office/drawing/2014/main" id="{454CCCDA-BD46-42C8-A397-1D40F096F0DE}"/>
              </a:ext>
            </a:extLst>
          </p:cNvPr>
          <p:cNvSpPr>
            <a:spLocks noGrp="1"/>
          </p:cNvSpPr>
          <p:nvPr>
            <p:ph type="body" sz="quarter" idx="14"/>
          </p:nvPr>
        </p:nvSpPr>
        <p:spPr/>
        <p:txBody>
          <a:bodyPr/>
          <a:lstStyle/>
          <a:p>
            <a:pPr marL="0" indent="0">
              <a:buNone/>
            </a:pPr>
            <a:r>
              <a:rPr lang="sv-SE" dirty="0"/>
              <a:t>Kan innebära svårighet:</a:t>
            </a:r>
          </a:p>
          <a:p>
            <a:r>
              <a:rPr lang="sv-SE" dirty="0"/>
              <a:t>att hitta i nya miljöer och senare även i kända miljöer. </a:t>
            </a:r>
          </a:p>
          <a:p>
            <a:r>
              <a:rPr lang="sv-SE" dirty="0"/>
              <a:t>att orientera kroppen till rummet. </a:t>
            </a:r>
          </a:p>
        </p:txBody>
      </p:sp>
      <p:pic>
        <p:nvPicPr>
          <p:cNvPr id="1026" name="Picture 2" descr="Bildresultat fÃ¶r parkera bil">
            <a:extLst>
              <a:ext uri="{FF2B5EF4-FFF2-40B4-BE49-F238E27FC236}">
                <a16:creationId xmlns:a16="http://schemas.microsoft.com/office/drawing/2014/main" id="{39A0B46D-310D-4490-9F15-133882751EDC}"/>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2220" r="122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En bild som visar text&#10;&#10;Automatiskt genererad beskrivning">
            <a:extLst>
              <a:ext uri="{FF2B5EF4-FFF2-40B4-BE49-F238E27FC236}">
                <a16:creationId xmlns:a16="http://schemas.microsoft.com/office/drawing/2014/main" id="{4661DE16-29C0-E64B-B526-9D9DC91A57FB}"/>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9" name="Bildobjekt 8">
            <a:extLst>
              <a:ext uri="{FF2B5EF4-FFF2-40B4-BE49-F238E27FC236}">
                <a16:creationId xmlns:a16="http://schemas.microsoft.com/office/drawing/2014/main" id="{A61F51D6-4C15-6944-AACA-DFC536746824}"/>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3" name="Bildobjekt 2" descr="En bild som visar text, Teckensnitt, Grafik, logotyp&#10;&#10;Automatiskt genererad beskrivning">
            <a:extLst>
              <a:ext uri="{FF2B5EF4-FFF2-40B4-BE49-F238E27FC236}">
                <a16:creationId xmlns:a16="http://schemas.microsoft.com/office/drawing/2014/main" id="{D1C450D9-4B87-4E7E-D978-0122D7DB9D40}"/>
              </a:ext>
            </a:extLst>
          </p:cNvPr>
          <p:cNvPicPr>
            <a:picLocks noChangeAspect="1"/>
          </p:cNvPicPr>
          <p:nvPr/>
        </p:nvPicPr>
        <p:blipFill>
          <a:blip r:embed="rId6"/>
          <a:stretch>
            <a:fillRect/>
          </a:stretch>
        </p:blipFill>
        <p:spPr>
          <a:xfrm>
            <a:off x="5178056" y="167069"/>
            <a:ext cx="2001676" cy="624711"/>
          </a:xfrm>
          <a:prstGeom prst="rect">
            <a:avLst/>
          </a:prstGeom>
        </p:spPr>
      </p:pic>
      <p:pic>
        <p:nvPicPr>
          <p:cNvPr id="5" name="Bildobjekt 4">
            <a:extLst>
              <a:ext uri="{FF2B5EF4-FFF2-40B4-BE49-F238E27FC236}">
                <a16:creationId xmlns:a16="http://schemas.microsoft.com/office/drawing/2014/main" id="{3BC6A31F-27A7-214B-229A-8C105B825D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7772" y="167069"/>
            <a:ext cx="1292483" cy="537130"/>
          </a:xfrm>
          <a:prstGeom prst="rect">
            <a:avLst/>
          </a:prstGeom>
          <a:noFill/>
        </p:spPr>
      </p:pic>
    </p:spTree>
    <p:extLst>
      <p:ext uri="{BB962C8B-B14F-4D97-AF65-F5344CB8AC3E}">
        <p14:creationId xmlns:p14="http://schemas.microsoft.com/office/powerpoint/2010/main" val="140006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E6DAB2-2697-459E-B497-09C1BEAAFA6F}"/>
              </a:ext>
            </a:extLst>
          </p:cNvPr>
          <p:cNvSpPr>
            <a:spLocks noGrp="1"/>
          </p:cNvSpPr>
          <p:nvPr>
            <p:ph type="title"/>
          </p:nvPr>
        </p:nvSpPr>
        <p:spPr/>
        <p:txBody>
          <a:bodyPr/>
          <a:lstStyle/>
          <a:p>
            <a:r>
              <a:rPr lang="sv-SE" dirty="0"/>
              <a:t>Exempel på symtom och observationer</a:t>
            </a:r>
          </a:p>
        </p:txBody>
      </p:sp>
      <p:sp>
        <p:nvSpPr>
          <p:cNvPr id="3" name="Platshållare för innehåll 2">
            <a:extLst>
              <a:ext uri="{FF2B5EF4-FFF2-40B4-BE49-F238E27FC236}">
                <a16:creationId xmlns:a16="http://schemas.microsoft.com/office/drawing/2014/main" id="{E85BB88D-8533-4A00-9CBA-BB83D59D469B}"/>
              </a:ext>
            </a:extLst>
          </p:cNvPr>
          <p:cNvSpPr>
            <a:spLocks noGrp="1"/>
          </p:cNvSpPr>
          <p:nvPr>
            <p:ph idx="1"/>
          </p:nvPr>
        </p:nvSpPr>
        <p:spPr/>
        <p:txBody>
          <a:bodyPr/>
          <a:lstStyle/>
          <a:p>
            <a:r>
              <a:rPr lang="sv-SE" dirty="0"/>
              <a:t>Om personen fortfarande kör bil, var observant på hur bilen körs? Hur parkeras den? Har bilen plåtskador? Finns det tecken på att personen är olämplig bilförare?</a:t>
            </a:r>
          </a:p>
          <a:p>
            <a:r>
              <a:rPr lang="sv-SE" dirty="0"/>
              <a:t>Var uppmärksam hur personen rör sig i förhållande till sin omgivning ex. sätter sig bredvid en stol? </a:t>
            </a:r>
          </a:p>
          <a:p>
            <a:r>
              <a:rPr lang="sv-SE" dirty="0"/>
              <a:t>Är personen mer klumpig i sitt rörelsemönster?</a:t>
            </a:r>
          </a:p>
          <a:p>
            <a:r>
              <a:rPr lang="sv-SE" dirty="0"/>
              <a:t>Var observanta på hur personen använder saker i olika sammanhang. Exempel hur används bestick, porslin?</a:t>
            </a:r>
          </a:p>
        </p:txBody>
      </p:sp>
      <p:pic>
        <p:nvPicPr>
          <p:cNvPr id="7" name="Bildobjekt 6" descr="En bild som visar text&#10;&#10;Automatiskt genererad beskrivning">
            <a:extLst>
              <a:ext uri="{FF2B5EF4-FFF2-40B4-BE49-F238E27FC236}">
                <a16:creationId xmlns:a16="http://schemas.microsoft.com/office/drawing/2014/main" id="{B8C2D366-4867-DF48-9629-C3CEE2943573}"/>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F68B91EE-C7C0-EF46-A38D-9212984C3205}"/>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46454926-D510-A6F4-981C-EE7E8FF61B3D}"/>
              </a:ext>
            </a:extLst>
          </p:cNvPr>
          <p:cNvPicPr>
            <a:picLocks noChangeAspect="1"/>
          </p:cNvPicPr>
          <p:nvPr/>
        </p:nvPicPr>
        <p:blipFill>
          <a:blip r:embed="rId5"/>
          <a:stretch>
            <a:fillRect/>
          </a:stretch>
        </p:blipFill>
        <p:spPr>
          <a:xfrm>
            <a:off x="5220586" y="167069"/>
            <a:ext cx="1959146" cy="624711"/>
          </a:xfrm>
          <a:prstGeom prst="rect">
            <a:avLst/>
          </a:prstGeom>
        </p:spPr>
      </p:pic>
      <p:pic>
        <p:nvPicPr>
          <p:cNvPr id="5" name="Bildobjekt 4">
            <a:extLst>
              <a:ext uri="{FF2B5EF4-FFF2-40B4-BE49-F238E27FC236}">
                <a16:creationId xmlns:a16="http://schemas.microsoft.com/office/drawing/2014/main" id="{CEE1115A-070D-60A3-142D-4CCA49A53A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0302" y="167069"/>
            <a:ext cx="1292483" cy="537130"/>
          </a:xfrm>
          <a:prstGeom prst="rect">
            <a:avLst/>
          </a:prstGeom>
          <a:noFill/>
        </p:spPr>
      </p:pic>
    </p:spTree>
    <p:extLst>
      <p:ext uri="{BB962C8B-B14F-4D97-AF65-F5344CB8AC3E}">
        <p14:creationId xmlns:p14="http://schemas.microsoft.com/office/powerpoint/2010/main" val="38208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5F3CE0-12B1-476F-AD01-25FB22C2BF7F}"/>
              </a:ext>
            </a:extLst>
          </p:cNvPr>
          <p:cNvSpPr>
            <a:spLocks noGrp="1"/>
          </p:cNvSpPr>
          <p:nvPr>
            <p:ph type="title"/>
          </p:nvPr>
        </p:nvSpPr>
        <p:spPr/>
        <p:txBody>
          <a:bodyPr/>
          <a:lstStyle/>
          <a:p>
            <a:r>
              <a:rPr lang="sv-SE" dirty="0"/>
              <a:t>Social förmåga</a:t>
            </a:r>
            <a:br>
              <a:rPr lang="sv-SE" b="1" dirty="0"/>
            </a:br>
            <a:endParaRPr lang="sv-SE" dirty="0"/>
          </a:p>
        </p:txBody>
      </p:sp>
      <p:sp>
        <p:nvSpPr>
          <p:cNvPr id="4" name="Platshållare för text 3">
            <a:extLst>
              <a:ext uri="{FF2B5EF4-FFF2-40B4-BE49-F238E27FC236}">
                <a16:creationId xmlns:a16="http://schemas.microsoft.com/office/drawing/2014/main" id="{26CB2ECF-7AA3-42E2-937C-CDC02CCF2915}"/>
              </a:ext>
            </a:extLst>
          </p:cNvPr>
          <p:cNvSpPr>
            <a:spLocks noGrp="1"/>
          </p:cNvSpPr>
          <p:nvPr>
            <p:ph type="body" sz="quarter" idx="14"/>
          </p:nvPr>
        </p:nvSpPr>
        <p:spPr/>
        <p:txBody>
          <a:bodyPr/>
          <a:lstStyle/>
          <a:p>
            <a:pPr marL="0" indent="0">
              <a:buNone/>
            </a:pPr>
            <a:r>
              <a:rPr lang="sv-SE" dirty="0"/>
              <a:t>Kan innebära svårighet:</a:t>
            </a:r>
          </a:p>
          <a:p>
            <a:r>
              <a:rPr lang="sv-SE" dirty="0"/>
              <a:t>att notera sociala signaler eller avläsa ansiktsuttryck. Kan ha minskad empati eller vara mer utåtagerande.</a:t>
            </a:r>
          </a:p>
          <a:p>
            <a:r>
              <a:rPr lang="sv-SE" dirty="0"/>
              <a:t>att ta hänsyn till omständigheterna,    t ex olämplig klädsel med tanke på väder eller socialt sammanhang.</a:t>
            </a:r>
          </a:p>
        </p:txBody>
      </p:sp>
      <p:pic>
        <p:nvPicPr>
          <p:cNvPr id="7" name="Platshållare för bild 6" descr="Bildresultat för dans tecknade bilder">
            <a:extLst>
              <a:ext uri="{FF2B5EF4-FFF2-40B4-BE49-F238E27FC236}">
                <a16:creationId xmlns:a16="http://schemas.microsoft.com/office/drawing/2014/main" id="{6E1F8356-8883-47A5-8DD9-591EFB5C9840}"/>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5179" b="5179"/>
          <a:stretch>
            <a:fillRect/>
          </a:stretch>
        </p:blipFill>
        <p:spPr bwMode="auto">
          <a:prstGeom prst="rect">
            <a:avLst/>
          </a:prstGeom>
          <a:noFill/>
          <a:ln>
            <a:noFill/>
          </a:ln>
        </p:spPr>
      </p:pic>
      <p:pic>
        <p:nvPicPr>
          <p:cNvPr id="9" name="Bildobjekt 8" descr="En bild som visar text&#10;&#10;Automatiskt genererad beskrivning">
            <a:extLst>
              <a:ext uri="{FF2B5EF4-FFF2-40B4-BE49-F238E27FC236}">
                <a16:creationId xmlns:a16="http://schemas.microsoft.com/office/drawing/2014/main" id="{C0E92D8E-423C-6A45-A16D-05D9B7737793}"/>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10" name="Bildobjekt 9">
            <a:extLst>
              <a:ext uri="{FF2B5EF4-FFF2-40B4-BE49-F238E27FC236}">
                <a16:creationId xmlns:a16="http://schemas.microsoft.com/office/drawing/2014/main" id="{33DE5E84-7251-8B48-8E39-B25494366ABA}"/>
              </a:ext>
            </a:extLst>
          </p:cNvPr>
          <p:cNvPicPr>
            <a:picLocks noChangeAspect="1"/>
          </p:cNvPicPr>
          <p:nvPr/>
        </p:nvPicPr>
        <p:blipFill>
          <a:blip r:embed="rId5"/>
          <a:stretch>
            <a:fillRect/>
          </a:stretch>
        </p:blipFill>
        <p:spPr>
          <a:xfrm>
            <a:off x="7527851" y="-90503"/>
            <a:ext cx="1099682" cy="1270000"/>
          </a:xfrm>
          <a:prstGeom prst="rect">
            <a:avLst/>
          </a:prstGeom>
        </p:spPr>
      </p:pic>
      <p:pic>
        <p:nvPicPr>
          <p:cNvPr id="5" name="Bildobjekt 4" descr="En bild som visar text, Teckensnitt, Grafik, logotyp&#10;&#10;Automatiskt genererad beskrivning">
            <a:extLst>
              <a:ext uri="{FF2B5EF4-FFF2-40B4-BE49-F238E27FC236}">
                <a16:creationId xmlns:a16="http://schemas.microsoft.com/office/drawing/2014/main" id="{2DBA2379-0059-7FD0-7354-98D41515C77C}"/>
              </a:ext>
            </a:extLst>
          </p:cNvPr>
          <p:cNvPicPr>
            <a:picLocks noChangeAspect="1"/>
          </p:cNvPicPr>
          <p:nvPr/>
        </p:nvPicPr>
        <p:blipFill>
          <a:blip r:embed="rId6"/>
          <a:stretch>
            <a:fillRect/>
          </a:stretch>
        </p:blipFill>
        <p:spPr>
          <a:xfrm>
            <a:off x="5475767" y="167069"/>
            <a:ext cx="1874283" cy="624711"/>
          </a:xfrm>
          <a:prstGeom prst="rect">
            <a:avLst/>
          </a:prstGeom>
        </p:spPr>
      </p:pic>
      <p:pic>
        <p:nvPicPr>
          <p:cNvPr id="6" name="Bildobjekt 5">
            <a:extLst>
              <a:ext uri="{FF2B5EF4-FFF2-40B4-BE49-F238E27FC236}">
                <a16:creationId xmlns:a16="http://schemas.microsoft.com/office/drawing/2014/main" id="{71F20132-0304-CE12-6558-3F59B4F633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05483" y="167069"/>
            <a:ext cx="1292483" cy="537130"/>
          </a:xfrm>
          <a:prstGeom prst="rect">
            <a:avLst/>
          </a:prstGeom>
          <a:noFill/>
        </p:spPr>
      </p:pic>
    </p:spTree>
    <p:extLst>
      <p:ext uri="{BB962C8B-B14F-4D97-AF65-F5344CB8AC3E}">
        <p14:creationId xmlns:p14="http://schemas.microsoft.com/office/powerpoint/2010/main" val="91511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54B45-BE76-447E-9AE7-A65517B44F72}"/>
              </a:ext>
            </a:extLst>
          </p:cNvPr>
          <p:cNvSpPr>
            <a:spLocks noGrp="1"/>
          </p:cNvSpPr>
          <p:nvPr>
            <p:ph type="title"/>
          </p:nvPr>
        </p:nvSpPr>
        <p:spPr>
          <a:xfrm>
            <a:off x="1695451" y="1085353"/>
            <a:ext cx="8809759" cy="477634"/>
          </a:xfrm>
        </p:spPr>
        <p:txBody>
          <a:bodyPr/>
          <a:lstStyle/>
          <a:p>
            <a:endParaRPr lang="sv-SE" dirty="0"/>
          </a:p>
        </p:txBody>
      </p:sp>
      <p:sp>
        <p:nvSpPr>
          <p:cNvPr id="3" name="Platshållare för innehåll 2">
            <a:extLst>
              <a:ext uri="{FF2B5EF4-FFF2-40B4-BE49-F238E27FC236}">
                <a16:creationId xmlns:a16="http://schemas.microsoft.com/office/drawing/2014/main" id="{4E6E96CD-4345-4D6E-87CA-28AAD9413516}"/>
              </a:ext>
            </a:extLst>
          </p:cNvPr>
          <p:cNvSpPr>
            <a:spLocks noGrp="1"/>
          </p:cNvSpPr>
          <p:nvPr>
            <p:ph idx="1"/>
          </p:nvPr>
        </p:nvSpPr>
        <p:spPr>
          <a:xfrm>
            <a:off x="1695452" y="1856561"/>
            <a:ext cx="9412520" cy="4231502"/>
          </a:xfrm>
        </p:spPr>
        <p:txBody>
          <a:bodyPr/>
          <a:lstStyle/>
          <a:p>
            <a:pPr marL="0" indent="0">
              <a:buNone/>
            </a:pPr>
            <a:endParaRPr lang="sv-SE" dirty="0"/>
          </a:p>
          <a:p>
            <a:r>
              <a:rPr lang="sv-SE" dirty="0"/>
              <a:t>Vellinge kommun med samverkanspartner har ett implementerat arbetssätt för Tidig upptäckt av demenssjukdom som har en följsamhet till Socialstyrelsens nationella riktlinjer för vård och omsorg vid demenssjukdom</a:t>
            </a:r>
          </a:p>
          <a:p>
            <a:endParaRPr lang="sv-SE" dirty="0"/>
          </a:p>
          <a:p>
            <a:r>
              <a:rPr lang="sv-SE" dirty="0"/>
              <a:t>Utbildningsmaterialet är framtaget i samverkan och vänder sig till alla yrkesprofessioner som i sitt utövande kan tänkas komma i kontakt med personer med misstänkt kognitiv svikt /demenssjukdom.</a:t>
            </a:r>
          </a:p>
          <a:p>
            <a:pPr marL="0" indent="0">
              <a:buNone/>
            </a:pPr>
            <a:endParaRPr lang="sv-SE" dirty="0">
              <a:solidFill>
                <a:srgbClr val="FF0000"/>
              </a:solidFill>
            </a:endParaRPr>
          </a:p>
          <a:p>
            <a:pPr marL="0" indent="0">
              <a:buNone/>
            </a:pPr>
            <a:endParaRPr lang="sv-SE" dirty="0"/>
          </a:p>
        </p:txBody>
      </p:sp>
      <p:pic>
        <p:nvPicPr>
          <p:cNvPr id="11" name="Bildobjekt 10" descr="En bild som visar text&#10;&#10;Automatiskt genererad beskrivning">
            <a:extLst>
              <a:ext uri="{FF2B5EF4-FFF2-40B4-BE49-F238E27FC236}">
                <a16:creationId xmlns:a16="http://schemas.microsoft.com/office/drawing/2014/main" id="{1A604478-B7D6-444A-8285-4C7F0CA81E87}"/>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12" name="Bildobjekt 11">
            <a:extLst>
              <a:ext uri="{FF2B5EF4-FFF2-40B4-BE49-F238E27FC236}">
                <a16:creationId xmlns:a16="http://schemas.microsoft.com/office/drawing/2014/main" id="{D6BBF916-C694-934F-921A-9C718FE592D5}"/>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175E13D1-7862-5C1C-13C4-30440E9BA72A}"/>
              </a:ext>
            </a:extLst>
          </p:cNvPr>
          <p:cNvPicPr>
            <a:picLocks noChangeAspect="1"/>
          </p:cNvPicPr>
          <p:nvPr/>
        </p:nvPicPr>
        <p:blipFill>
          <a:blip r:embed="rId5"/>
          <a:stretch>
            <a:fillRect/>
          </a:stretch>
        </p:blipFill>
        <p:spPr>
          <a:xfrm>
            <a:off x="5305646" y="167069"/>
            <a:ext cx="1874085" cy="624711"/>
          </a:xfrm>
          <a:prstGeom prst="rect">
            <a:avLst/>
          </a:prstGeom>
        </p:spPr>
      </p:pic>
      <p:pic>
        <p:nvPicPr>
          <p:cNvPr id="5" name="Bildobjekt 4">
            <a:extLst>
              <a:ext uri="{FF2B5EF4-FFF2-40B4-BE49-F238E27FC236}">
                <a16:creationId xmlns:a16="http://schemas.microsoft.com/office/drawing/2014/main" id="{085E8F89-D0E5-9B81-E6F4-109B3A1D58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0251" y="167069"/>
            <a:ext cx="1292483" cy="537130"/>
          </a:xfrm>
          <a:prstGeom prst="rect">
            <a:avLst/>
          </a:prstGeom>
          <a:noFill/>
        </p:spPr>
      </p:pic>
    </p:spTree>
    <p:extLst>
      <p:ext uri="{BB962C8B-B14F-4D97-AF65-F5344CB8AC3E}">
        <p14:creationId xmlns:p14="http://schemas.microsoft.com/office/powerpoint/2010/main" val="208876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F83662-D157-4219-B743-6E9B133C606D}"/>
              </a:ext>
            </a:extLst>
          </p:cNvPr>
          <p:cNvSpPr>
            <a:spLocks noGrp="1"/>
          </p:cNvSpPr>
          <p:nvPr>
            <p:ph type="title"/>
          </p:nvPr>
        </p:nvSpPr>
        <p:spPr/>
        <p:txBody>
          <a:bodyPr/>
          <a:lstStyle/>
          <a:p>
            <a:r>
              <a:rPr lang="sv-SE" dirty="0"/>
              <a:t>Exempel på symtom eller observationer</a:t>
            </a:r>
          </a:p>
        </p:txBody>
      </p:sp>
      <p:sp>
        <p:nvSpPr>
          <p:cNvPr id="3" name="Platshållare för innehåll 2">
            <a:extLst>
              <a:ext uri="{FF2B5EF4-FFF2-40B4-BE49-F238E27FC236}">
                <a16:creationId xmlns:a16="http://schemas.microsoft.com/office/drawing/2014/main" id="{57BFBC9C-28F5-4D9A-B316-7BCD7799C1AA}"/>
              </a:ext>
            </a:extLst>
          </p:cNvPr>
          <p:cNvSpPr>
            <a:spLocks noGrp="1"/>
          </p:cNvSpPr>
          <p:nvPr>
            <p:ph idx="1"/>
          </p:nvPr>
        </p:nvSpPr>
        <p:spPr/>
        <p:txBody>
          <a:bodyPr/>
          <a:lstStyle/>
          <a:p>
            <a:pPr marL="0" indent="0">
              <a:buNone/>
            </a:pPr>
            <a:r>
              <a:rPr lang="sv-SE" dirty="0"/>
              <a:t>Var uppmärksam på beteenden som:</a:t>
            </a:r>
          </a:p>
          <a:p>
            <a:r>
              <a:rPr lang="sv-SE" dirty="0"/>
              <a:t>ointresse för omgivningen och avsaknad av medkänsla för andra</a:t>
            </a:r>
          </a:p>
          <a:p>
            <a:r>
              <a:rPr lang="sv-SE" dirty="0"/>
              <a:t>egoistiska drag</a:t>
            </a:r>
          </a:p>
          <a:p>
            <a:r>
              <a:rPr lang="sv-SE" dirty="0"/>
              <a:t>ökad argsinthet</a:t>
            </a:r>
          </a:p>
          <a:p>
            <a:r>
              <a:rPr lang="sv-SE" dirty="0"/>
              <a:t>drar sig undan social samvaro. Personen har ”tystnat”.</a:t>
            </a:r>
          </a:p>
          <a:p>
            <a:endParaRPr lang="sv-SE" dirty="0"/>
          </a:p>
          <a:p>
            <a:pPr marL="0" indent="0">
              <a:buNone/>
            </a:pPr>
            <a:r>
              <a:rPr lang="sv-SE" dirty="0"/>
              <a:t>Obs! Var lyhörd för anhörigas iakttagelser. </a:t>
            </a:r>
          </a:p>
        </p:txBody>
      </p:sp>
      <p:pic>
        <p:nvPicPr>
          <p:cNvPr id="7" name="Bildobjekt 6" descr="En bild som visar text&#10;&#10;Automatiskt genererad beskrivning">
            <a:extLst>
              <a:ext uri="{FF2B5EF4-FFF2-40B4-BE49-F238E27FC236}">
                <a16:creationId xmlns:a16="http://schemas.microsoft.com/office/drawing/2014/main" id="{977FAB6C-EF1D-7742-B71C-D4ACBE5230C6}"/>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5B05F29C-77AE-DA40-BF7C-1C4F59842A01}"/>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CBA83AC8-3408-65DD-1EE6-3A2FE8AD5FC7}"/>
              </a:ext>
            </a:extLst>
          </p:cNvPr>
          <p:cNvPicPr>
            <a:picLocks noChangeAspect="1"/>
          </p:cNvPicPr>
          <p:nvPr/>
        </p:nvPicPr>
        <p:blipFill>
          <a:blip r:embed="rId5"/>
          <a:stretch>
            <a:fillRect/>
          </a:stretch>
        </p:blipFill>
        <p:spPr>
          <a:xfrm>
            <a:off x="5146158" y="167069"/>
            <a:ext cx="2033574" cy="624711"/>
          </a:xfrm>
          <a:prstGeom prst="rect">
            <a:avLst/>
          </a:prstGeom>
        </p:spPr>
      </p:pic>
      <mc:AlternateContent xmlns:mc="http://schemas.openxmlformats.org/markup-compatibility/2006" xmlns:pslz="http://schemas.microsoft.com/office/powerpoint/2016/slidezoom">
        <mc:Choice Requires="pslz">
          <p:graphicFrame>
            <p:nvGraphicFramePr>
              <p:cNvPr id="6" name="Bildzoom 5">
                <a:extLst>
                  <a:ext uri="{FF2B5EF4-FFF2-40B4-BE49-F238E27FC236}">
                    <a16:creationId xmlns:a16="http://schemas.microsoft.com/office/drawing/2014/main" id="{625E3867-7757-1D57-7A7D-B66F764AF6B4}"/>
                  </a:ext>
                </a:extLst>
              </p:cNvPr>
              <p:cNvGraphicFramePr>
                <a:graphicFrameLocks noChangeAspect="1"/>
              </p:cNvGraphicFramePr>
              <p:nvPr>
                <p:extLst>
                  <p:ext uri="{D42A27DB-BD31-4B8C-83A1-F6EECF244321}">
                    <p14:modId xmlns:p14="http://schemas.microsoft.com/office/powerpoint/2010/main" val="1911708856"/>
                  </p:ext>
                </p:extLst>
              </p:nvPr>
            </p:nvGraphicFramePr>
            <p:xfrm>
              <a:off x="-1183857" y="5766834"/>
              <a:ext cx="3048000" cy="1714500"/>
            </p:xfrm>
            <a:graphic>
              <a:graphicData uri="http://schemas.microsoft.com/office/powerpoint/2016/slidezoom">
                <pslz:sldZm>
                  <pslz:sldZmObj sldId="292" cId="651564510">
                    <pslz:zmPr id="{969E7D6F-9197-4378-988A-930392BC8FF4}"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Bildzoom 5">
                <a:extLst>
                  <a:ext uri="{FF2B5EF4-FFF2-40B4-BE49-F238E27FC236}">
                    <a16:creationId xmlns:a16="http://schemas.microsoft.com/office/drawing/2014/main" id="{625E3867-7757-1D57-7A7D-B66F764AF6B4}"/>
                  </a:ext>
                </a:extLst>
              </p:cNvPr>
              <p:cNvPicPr>
                <a:picLocks noGrp="1" noRot="1" noChangeAspect="1" noMove="1" noResize="1" noEditPoints="1" noAdjustHandles="1" noChangeArrowheads="1" noChangeShapeType="1"/>
              </p:cNvPicPr>
              <p:nvPr/>
            </p:nvPicPr>
            <p:blipFill>
              <a:blip r:embed="rId7"/>
              <a:stretch>
                <a:fillRect/>
              </a:stretch>
            </p:blipFill>
            <p:spPr>
              <a:xfrm>
                <a:off x="-1183857" y="5766834"/>
                <a:ext cx="3048000" cy="1714500"/>
              </a:xfrm>
              <a:prstGeom prst="rect">
                <a:avLst/>
              </a:prstGeom>
              <a:ln w="3175">
                <a:solidFill>
                  <a:prstClr val="ltGray"/>
                </a:solidFill>
              </a:ln>
            </p:spPr>
          </p:pic>
        </mc:Fallback>
      </mc:AlternateContent>
      <p:pic>
        <p:nvPicPr>
          <p:cNvPr id="9" name="Bildobjekt 8">
            <a:extLst>
              <a:ext uri="{FF2B5EF4-FFF2-40B4-BE49-F238E27FC236}">
                <a16:creationId xmlns:a16="http://schemas.microsoft.com/office/drawing/2014/main" id="{F3AD6743-56E6-3197-09FC-2F06FCDFEA8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75874" y="167069"/>
            <a:ext cx="1292483" cy="537130"/>
          </a:xfrm>
          <a:prstGeom prst="rect">
            <a:avLst/>
          </a:prstGeom>
          <a:noFill/>
        </p:spPr>
      </p:pic>
    </p:spTree>
    <p:extLst>
      <p:ext uri="{BB962C8B-B14F-4D97-AF65-F5344CB8AC3E}">
        <p14:creationId xmlns:p14="http://schemas.microsoft.com/office/powerpoint/2010/main" val="65156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95451" y="752475"/>
            <a:ext cx="8809759" cy="502167"/>
          </a:xfrm>
        </p:spPr>
        <p:txBody>
          <a:bodyPr/>
          <a:lstStyle/>
          <a:p>
            <a:r>
              <a:rPr lang="sv-SE" dirty="0"/>
              <a:t>Kontaktvägar </a:t>
            </a:r>
          </a:p>
        </p:txBody>
      </p:sp>
      <p:sp>
        <p:nvSpPr>
          <p:cNvPr id="3" name="Platshållare för innehåll 2"/>
          <p:cNvSpPr>
            <a:spLocks noGrp="1"/>
          </p:cNvSpPr>
          <p:nvPr>
            <p:ph idx="1"/>
          </p:nvPr>
        </p:nvSpPr>
        <p:spPr>
          <a:xfrm>
            <a:off x="1695450" y="1254642"/>
            <a:ext cx="8809759" cy="5231218"/>
          </a:xfrm>
        </p:spPr>
        <p:txBody>
          <a:bodyPr/>
          <a:lstStyle/>
          <a:p>
            <a:pPr marL="0" indent="0">
              <a:lnSpc>
                <a:spcPct val="110000"/>
              </a:lnSpc>
              <a:spcAft>
                <a:spcPts val="1000"/>
              </a:spcAft>
              <a:buNone/>
            </a:pPr>
            <a:r>
              <a:rPr lang="sv-SE" sz="2000" dirty="0">
                <a:effectLst/>
                <a:ea typeface="SimSun" panose="02010600030101010101" pitchFamily="2" charset="-122"/>
                <a:cs typeface="Times New Roman" panose="02020603050405020304" pitchFamily="18" charset="0"/>
              </a:rPr>
              <a:t>Vårdcentraler</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Näsets läkargrupp 		040-6431500 alt. 040-6431584</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Vellinge vårdcentral 		040-6239406 </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Capio vårdcentral		040-6853850</a:t>
            </a:r>
          </a:p>
          <a:p>
            <a:pPr marL="0" indent="0">
              <a:lnSpc>
                <a:spcPct val="110000"/>
              </a:lnSpc>
              <a:spcAft>
                <a:spcPts val="1000"/>
              </a:spcAft>
              <a:buNone/>
            </a:pPr>
            <a:r>
              <a:rPr lang="sv-SE" sz="2000" dirty="0">
                <a:effectLst/>
                <a:ea typeface="SimSun" panose="02010600030101010101" pitchFamily="2" charset="-122"/>
                <a:cs typeface="Times New Roman" panose="02020603050405020304" pitchFamily="18" charset="0"/>
              </a:rPr>
              <a:t>Multiprofessionellt kognitivt team i hemsjukvården </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Silviasyster			0700-191783</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Demenssjuksköterska 		040-6354747</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Kurator				0736-639464</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Arbetsterapeut			0733-555727</a:t>
            </a:r>
          </a:p>
          <a:p>
            <a:pPr marL="0" indent="0">
              <a:lnSpc>
                <a:spcPct val="110000"/>
              </a:lnSpc>
              <a:spcAft>
                <a:spcPts val="1000"/>
              </a:spcAft>
              <a:buNone/>
            </a:pPr>
            <a:r>
              <a:rPr lang="sv-SE" sz="2000" dirty="0">
                <a:effectLst/>
                <a:ea typeface="SimSun" panose="02010600030101010101" pitchFamily="2" charset="-122"/>
                <a:cs typeface="Times New Roman" panose="02020603050405020304" pitchFamily="18" charset="0"/>
              </a:rPr>
              <a:t>Myndighet</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Biståndshandläggare		040-425000</a:t>
            </a: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Äldre-och anhöriglots 		040-425000</a:t>
            </a:r>
            <a:br>
              <a:rPr lang="sv-SE" sz="2000" dirty="0">
                <a:effectLst/>
                <a:ea typeface="SimSun" panose="02010600030101010101" pitchFamily="2" charset="-122"/>
                <a:cs typeface="Times New Roman" panose="02020603050405020304" pitchFamily="18" charset="0"/>
              </a:rPr>
            </a:br>
            <a:br>
              <a:rPr lang="sv-SE" sz="2000" dirty="0">
                <a:effectLst/>
                <a:ea typeface="SimSun" panose="02010600030101010101" pitchFamily="2" charset="-122"/>
                <a:cs typeface="Times New Roman" panose="02020603050405020304" pitchFamily="18" charset="0"/>
              </a:rPr>
            </a:br>
            <a:r>
              <a:rPr lang="sv-SE" sz="2000" dirty="0">
                <a:effectLst/>
                <a:ea typeface="SimSun" panose="02010600030101010101" pitchFamily="2" charset="-122"/>
                <a:cs typeface="Times New Roman" panose="02020603050405020304" pitchFamily="18" charset="0"/>
              </a:rPr>
              <a:t>Vellinge Direkt 			040-425000</a:t>
            </a:r>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F06F8EDB-5669-DA47-96BD-084467A0A565}"/>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7FB029CD-F07E-724F-8CBB-D22C1DCAC80E}"/>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C94DB7F8-E546-6B3F-6F33-F3997067EF04}"/>
              </a:ext>
            </a:extLst>
          </p:cNvPr>
          <p:cNvPicPr>
            <a:picLocks noChangeAspect="1"/>
          </p:cNvPicPr>
          <p:nvPr/>
        </p:nvPicPr>
        <p:blipFill>
          <a:blip r:embed="rId5"/>
          <a:stretch>
            <a:fillRect/>
          </a:stretch>
        </p:blipFill>
        <p:spPr>
          <a:xfrm>
            <a:off x="5220586" y="167069"/>
            <a:ext cx="1959146" cy="624711"/>
          </a:xfrm>
          <a:prstGeom prst="rect">
            <a:avLst/>
          </a:prstGeom>
        </p:spPr>
      </p:pic>
      <p:pic>
        <p:nvPicPr>
          <p:cNvPr id="5" name="Bildobjekt 4">
            <a:extLst>
              <a:ext uri="{FF2B5EF4-FFF2-40B4-BE49-F238E27FC236}">
                <a16:creationId xmlns:a16="http://schemas.microsoft.com/office/drawing/2014/main" id="{EE7AB86B-B34D-A30E-E159-1E83333F0E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0302" y="167069"/>
            <a:ext cx="1292483" cy="537130"/>
          </a:xfrm>
          <a:prstGeom prst="rect">
            <a:avLst/>
          </a:prstGeom>
          <a:noFill/>
        </p:spPr>
      </p:pic>
    </p:spTree>
    <p:extLst>
      <p:ext uri="{BB962C8B-B14F-4D97-AF65-F5344CB8AC3E}">
        <p14:creationId xmlns:p14="http://schemas.microsoft.com/office/powerpoint/2010/main" val="191503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Syfte</a:t>
            </a:r>
          </a:p>
        </p:txBody>
      </p:sp>
      <p:sp>
        <p:nvSpPr>
          <p:cNvPr id="3" name="Platshållare för innehåll 2"/>
          <p:cNvSpPr>
            <a:spLocks noGrp="1"/>
          </p:cNvSpPr>
          <p:nvPr>
            <p:ph idx="1"/>
          </p:nvPr>
        </p:nvSpPr>
        <p:spPr>
          <a:xfrm>
            <a:off x="1691120" y="2075835"/>
            <a:ext cx="8809759" cy="3808413"/>
          </a:xfrm>
        </p:spPr>
        <p:txBody>
          <a:bodyPr/>
          <a:lstStyle/>
          <a:p>
            <a:pPr lvl="0"/>
            <a:r>
              <a:rPr lang="sv-SE" dirty="0"/>
              <a:t>Att skapa en sammanhållen vårdkedja och en jämlik demensvård i kommunen för en förbättrad livskvalitet för personer med demenssjukdom och deras anhöriga. </a:t>
            </a:r>
          </a:p>
          <a:p>
            <a:pPr lvl="0"/>
            <a:r>
              <a:rPr lang="sv-SE" dirty="0"/>
              <a:t>Genom utbildning öka förståelsen för de olika problem och svårigheter som kan uppstå i samband med demenssjukdom.</a:t>
            </a:r>
          </a:p>
          <a:p>
            <a:r>
              <a:rPr lang="sv-SE" dirty="0"/>
              <a:t>Göra de olika yrkesprofessionerna uppmärksamma på avvikande beteende/signaler så vi kommer in i tidigt skede och kan erbjuda rätt insatser och att personen får rätt diagnos.</a:t>
            </a:r>
            <a:br>
              <a:rPr lang="sv-SE" dirty="0"/>
            </a:br>
            <a:endParaRPr lang="sv-SE" dirty="0">
              <a:solidFill>
                <a:srgbClr val="FF0000"/>
              </a:solidFill>
            </a:endParaRPr>
          </a:p>
          <a:p>
            <a:pPr marL="0" indent="0">
              <a:buNone/>
            </a:pPr>
            <a:br>
              <a:rPr lang="sv-SE" dirty="0"/>
            </a:br>
            <a:endParaRPr lang="sv-SE" dirty="0">
              <a:solidFill>
                <a:srgbClr val="FF0000"/>
              </a:solidFill>
            </a:endParaRPr>
          </a:p>
        </p:txBody>
      </p:sp>
      <p:pic>
        <p:nvPicPr>
          <p:cNvPr id="10" name="Bildobjekt 9" descr="En bild som visar text&#10;&#10;Automatiskt genererad beskrivning">
            <a:extLst>
              <a:ext uri="{FF2B5EF4-FFF2-40B4-BE49-F238E27FC236}">
                <a16:creationId xmlns:a16="http://schemas.microsoft.com/office/drawing/2014/main" id="{B6AE55FD-6A87-9348-8424-282169C22ACC}"/>
              </a:ext>
            </a:extLst>
          </p:cNvPr>
          <p:cNvPicPr>
            <a:picLocks noChangeAspect="1"/>
          </p:cNvPicPr>
          <p:nvPr/>
        </p:nvPicPr>
        <p:blipFill rotWithShape="1">
          <a:blip r:embed="rId2"/>
          <a:srcRect l="23482" t="40138" r="23185" b="40137"/>
          <a:stretch/>
        </p:blipFill>
        <p:spPr>
          <a:xfrm>
            <a:off x="8805333" y="167069"/>
            <a:ext cx="3217334" cy="624711"/>
          </a:xfrm>
          <a:prstGeom prst="rect">
            <a:avLst/>
          </a:prstGeom>
        </p:spPr>
      </p:pic>
      <p:pic>
        <p:nvPicPr>
          <p:cNvPr id="11" name="Bildobjekt 10">
            <a:extLst>
              <a:ext uri="{FF2B5EF4-FFF2-40B4-BE49-F238E27FC236}">
                <a16:creationId xmlns:a16="http://schemas.microsoft.com/office/drawing/2014/main" id="{AD9C7AA3-1764-B74C-A0EA-D385F64CF88E}"/>
              </a:ext>
            </a:extLst>
          </p:cNvPr>
          <p:cNvPicPr>
            <a:picLocks noChangeAspect="1"/>
          </p:cNvPicPr>
          <p:nvPr/>
        </p:nvPicPr>
        <p:blipFill>
          <a:blip r:embed="rId3"/>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03E0BDEF-8A00-3962-9835-EF0A5E886C75}"/>
              </a:ext>
            </a:extLst>
          </p:cNvPr>
          <p:cNvPicPr>
            <a:picLocks noChangeAspect="1"/>
          </p:cNvPicPr>
          <p:nvPr/>
        </p:nvPicPr>
        <p:blipFill>
          <a:blip r:embed="rId4"/>
          <a:stretch>
            <a:fillRect/>
          </a:stretch>
        </p:blipFill>
        <p:spPr>
          <a:xfrm>
            <a:off x="5291513" y="167069"/>
            <a:ext cx="1888220" cy="624711"/>
          </a:xfrm>
          <a:prstGeom prst="rect">
            <a:avLst/>
          </a:prstGeom>
        </p:spPr>
      </p:pic>
      <p:pic>
        <p:nvPicPr>
          <p:cNvPr id="5" name="Bildobjekt 4">
            <a:extLst>
              <a:ext uri="{FF2B5EF4-FFF2-40B4-BE49-F238E27FC236}">
                <a16:creationId xmlns:a16="http://schemas.microsoft.com/office/drawing/2014/main" id="{7FEFD551-140F-9286-B686-EE12CF5AD0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0251" y="170901"/>
            <a:ext cx="1292483" cy="537130"/>
          </a:xfrm>
          <a:prstGeom prst="rect">
            <a:avLst/>
          </a:prstGeom>
          <a:noFill/>
        </p:spPr>
      </p:pic>
    </p:spTree>
    <p:extLst>
      <p:ext uri="{BB962C8B-B14F-4D97-AF65-F5344CB8AC3E}">
        <p14:creationId xmlns:p14="http://schemas.microsoft.com/office/powerpoint/2010/main" val="19966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93F6B6-4F03-4309-8D33-C67D181567EA}"/>
              </a:ext>
            </a:extLst>
          </p:cNvPr>
          <p:cNvSpPr>
            <a:spLocks noGrp="1"/>
          </p:cNvSpPr>
          <p:nvPr>
            <p:ph type="title"/>
          </p:nvPr>
        </p:nvSpPr>
        <p:spPr/>
        <p:txBody>
          <a:bodyPr/>
          <a:lstStyle/>
          <a:p>
            <a:r>
              <a:rPr lang="sv-SE" dirty="0"/>
              <a:t>Tidig upptäckt</a:t>
            </a:r>
          </a:p>
        </p:txBody>
      </p:sp>
      <p:sp>
        <p:nvSpPr>
          <p:cNvPr id="3" name="Platshållare för innehåll 2">
            <a:extLst>
              <a:ext uri="{FF2B5EF4-FFF2-40B4-BE49-F238E27FC236}">
                <a16:creationId xmlns:a16="http://schemas.microsoft.com/office/drawing/2014/main" id="{7AED81D0-32F1-46D5-9881-0F6E2B70ADB8}"/>
              </a:ext>
            </a:extLst>
          </p:cNvPr>
          <p:cNvSpPr>
            <a:spLocks noGrp="1"/>
          </p:cNvSpPr>
          <p:nvPr>
            <p:ph idx="1"/>
          </p:nvPr>
        </p:nvSpPr>
        <p:spPr/>
        <p:txBody>
          <a:bodyPr/>
          <a:lstStyle/>
          <a:p>
            <a:pPr marL="0" indent="0">
              <a:buNone/>
            </a:pPr>
            <a:r>
              <a:rPr lang="sv-SE" dirty="0"/>
              <a:t>Vid misstanke om demenssjukdom är det viktigt med en medicinsk utredning för att kunna utesluta andra tillstånd som kan ge demensliknande symtom. Utredningen bör syfta till att bestämma vilken typ av demenssjukdom personen lider av, vilket har betydelse för prognos och behandling. Därutöver ger utredning av vård- och omsorgsbehovet underlag för ett rätt bemötande som är anpassat till personens funktioner och förmågor.</a:t>
            </a:r>
          </a:p>
          <a:p>
            <a:pPr marL="0" indent="0">
              <a:buNone/>
            </a:pPr>
            <a:endParaRPr lang="sv-SE" u="sng" dirty="0"/>
          </a:p>
          <a:p>
            <a:pPr marL="0" indent="0">
              <a:buNone/>
            </a:pPr>
            <a:r>
              <a:rPr lang="sv-SE" sz="1600" u="sng" dirty="0">
                <a:hlinkClick r:id="rId3"/>
              </a:rPr>
              <a:t>Källa: Nationella riktlinjer för vård och omsorg vid demenssjukdom -stöd för styrning och ledning, Socialstyrelsen (2017)</a:t>
            </a:r>
            <a:endParaRPr lang="sv-SE" sz="1600" dirty="0"/>
          </a:p>
        </p:txBody>
      </p:sp>
      <p:pic>
        <p:nvPicPr>
          <p:cNvPr id="7" name="Bildobjekt 6" descr="En bild som visar text&#10;&#10;Automatiskt genererad beskrivning">
            <a:extLst>
              <a:ext uri="{FF2B5EF4-FFF2-40B4-BE49-F238E27FC236}">
                <a16:creationId xmlns:a16="http://schemas.microsoft.com/office/drawing/2014/main" id="{D177E75F-D6B4-6645-99B6-18C53DD97AC4}"/>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6766AB0C-5783-0144-A87D-79DB87359371}"/>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AE439826-2930-7FD5-C210-DD595595571F}"/>
              </a:ext>
            </a:extLst>
          </p:cNvPr>
          <p:cNvPicPr>
            <a:picLocks noChangeAspect="1"/>
          </p:cNvPicPr>
          <p:nvPr/>
        </p:nvPicPr>
        <p:blipFill>
          <a:blip r:embed="rId6"/>
          <a:stretch>
            <a:fillRect/>
          </a:stretch>
        </p:blipFill>
        <p:spPr>
          <a:xfrm>
            <a:off x="5124892" y="167069"/>
            <a:ext cx="2054839" cy="624711"/>
          </a:xfrm>
          <a:prstGeom prst="rect">
            <a:avLst/>
          </a:prstGeom>
        </p:spPr>
      </p:pic>
      <p:pic>
        <p:nvPicPr>
          <p:cNvPr id="5" name="Bildobjekt 4">
            <a:extLst>
              <a:ext uri="{FF2B5EF4-FFF2-40B4-BE49-F238E27FC236}">
                <a16:creationId xmlns:a16="http://schemas.microsoft.com/office/drawing/2014/main" id="{E0597AF9-5B44-4DB9-526C-0BE277603F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4607" y="167069"/>
            <a:ext cx="1292483" cy="537130"/>
          </a:xfrm>
          <a:prstGeom prst="rect">
            <a:avLst/>
          </a:prstGeom>
          <a:noFill/>
        </p:spPr>
      </p:pic>
    </p:spTree>
    <p:extLst>
      <p:ext uri="{BB962C8B-B14F-4D97-AF65-F5344CB8AC3E}">
        <p14:creationId xmlns:p14="http://schemas.microsoft.com/office/powerpoint/2010/main" val="145311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3CDFF-1274-4705-A1A6-8459E749AEEB}"/>
              </a:ext>
            </a:extLst>
          </p:cNvPr>
          <p:cNvSpPr>
            <a:spLocks noGrp="1"/>
          </p:cNvSpPr>
          <p:nvPr>
            <p:ph type="title"/>
          </p:nvPr>
        </p:nvSpPr>
        <p:spPr/>
        <p:txBody>
          <a:bodyPr/>
          <a:lstStyle/>
          <a:p>
            <a:r>
              <a:rPr lang="sv-SE" dirty="0"/>
              <a:t>Hur många har en demenssjukdom i Sverige?</a:t>
            </a:r>
          </a:p>
        </p:txBody>
      </p:sp>
      <p:sp>
        <p:nvSpPr>
          <p:cNvPr id="3" name="Platshållare för innehåll 2">
            <a:extLst>
              <a:ext uri="{FF2B5EF4-FFF2-40B4-BE49-F238E27FC236}">
                <a16:creationId xmlns:a16="http://schemas.microsoft.com/office/drawing/2014/main" id="{96DF8BA7-ABD1-4668-89CA-33BDC611D70C}"/>
              </a:ext>
            </a:extLst>
          </p:cNvPr>
          <p:cNvSpPr>
            <a:spLocks noGrp="1"/>
          </p:cNvSpPr>
          <p:nvPr>
            <p:ph idx="1"/>
          </p:nvPr>
        </p:nvSpPr>
        <p:spPr>
          <a:xfrm>
            <a:off x="1582434" y="2023580"/>
            <a:ext cx="8809759" cy="3808413"/>
          </a:xfrm>
        </p:spPr>
        <p:txBody>
          <a:bodyPr/>
          <a:lstStyle/>
          <a:p>
            <a:r>
              <a:rPr lang="sv-SE" dirty="0"/>
              <a:t>Mellan </a:t>
            </a:r>
            <a:r>
              <a:rPr lang="sv-SE" b="1" dirty="0"/>
              <a:t>130 000</a:t>
            </a:r>
            <a:r>
              <a:rPr lang="sv-SE" dirty="0"/>
              <a:t> och </a:t>
            </a:r>
            <a:r>
              <a:rPr lang="sv-SE" b="1" dirty="0"/>
              <a:t>150 000</a:t>
            </a:r>
            <a:r>
              <a:rPr lang="sv-SE" dirty="0"/>
              <a:t> personer beräknas ha en demenssjukdom.</a:t>
            </a:r>
            <a:br>
              <a:rPr lang="sv-SE" dirty="0"/>
            </a:br>
            <a:r>
              <a:rPr lang="sv-SE" dirty="0"/>
              <a:t>Varje år insjuknar </a:t>
            </a:r>
            <a:r>
              <a:rPr lang="sv-SE" b="1" dirty="0"/>
              <a:t>20 000</a:t>
            </a:r>
            <a:r>
              <a:rPr lang="sv-SE" dirty="0"/>
              <a:t> – </a:t>
            </a:r>
            <a:r>
              <a:rPr lang="sv-SE" b="1" dirty="0"/>
              <a:t>25 000 </a:t>
            </a:r>
            <a:r>
              <a:rPr lang="sv-SE" dirty="0"/>
              <a:t>personer.</a:t>
            </a:r>
          </a:p>
          <a:p>
            <a:r>
              <a:rPr lang="sv-SE" dirty="0"/>
              <a:t>Ungefär 5500 personer är under 65 år (vissa källor säger 9400)</a:t>
            </a:r>
          </a:p>
          <a:p>
            <a:r>
              <a:rPr lang="sv-SE" dirty="0"/>
              <a:t>År 2030 beräknas </a:t>
            </a:r>
            <a:r>
              <a:rPr lang="sv-SE" b="1" dirty="0"/>
              <a:t>180 000 – 190 000 </a:t>
            </a:r>
            <a:r>
              <a:rPr lang="sv-SE" dirty="0"/>
              <a:t>ha en demenssjukdom.</a:t>
            </a:r>
          </a:p>
          <a:p>
            <a:r>
              <a:rPr lang="sv-SE" dirty="0"/>
              <a:t>År 2050 beräknas </a:t>
            </a:r>
            <a:r>
              <a:rPr lang="sv-SE" b="1" dirty="0"/>
              <a:t>250 000</a:t>
            </a:r>
            <a:r>
              <a:rPr lang="sv-SE" dirty="0"/>
              <a:t> ha en demenssjukdom.</a:t>
            </a:r>
          </a:p>
          <a:p>
            <a:r>
              <a:rPr lang="sv-SE" dirty="0"/>
              <a:t>Siffrorna för 2030 och 2050 bygger på att dagens befolkningsprognoser stämmer och att inte förebyggande åtgärder eller nya behandlingsmetoder påverkar utvecklingen.   </a:t>
            </a:r>
          </a:p>
          <a:p>
            <a:pPr marL="0" indent="0">
              <a:buNone/>
            </a:pPr>
            <a:endParaRPr lang="sv-SE" dirty="0"/>
          </a:p>
          <a:p>
            <a:pPr marL="0" indent="0">
              <a:buNone/>
            </a:pPr>
            <a:r>
              <a:rPr lang="sv-SE" sz="1600" u="sng" dirty="0"/>
              <a:t>Källa: Nationella riktlinjer: Vård och omsorg vi demenssjukdom, Socialstyrelsen (2017)</a:t>
            </a:r>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8D7BD4BA-81B5-A642-960E-14B177C41B63}"/>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BD36C15A-9C71-404B-9A30-2D229D2BA43B}"/>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0F4D0FFD-048A-6156-7FE0-D52F3FF7A285}"/>
              </a:ext>
            </a:extLst>
          </p:cNvPr>
          <p:cNvPicPr>
            <a:picLocks noChangeAspect="1"/>
          </p:cNvPicPr>
          <p:nvPr/>
        </p:nvPicPr>
        <p:blipFill>
          <a:blip r:embed="rId5"/>
          <a:stretch>
            <a:fillRect/>
          </a:stretch>
        </p:blipFill>
        <p:spPr>
          <a:xfrm>
            <a:off x="5199320" y="167069"/>
            <a:ext cx="1980411" cy="624711"/>
          </a:xfrm>
          <a:prstGeom prst="rect">
            <a:avLst/>
          </a:prstGeom>
        </p:spPr>
      </p:pic>
      <p:pic>
        <p:nvPicPr>
          <p:cNvPr id="5" name="Bildobjekt 4">
            <a:extLst>
              <a:ext uri="{FF2B5EF4-FFF2-40B4-BE49-F238E27FC236}">
                <a16:creationId xmlns:a16="http://schemas.microsoft.com/office/drawing/2014/main" id="{A4FAF5AD-F77D-5A3C-6AEA-DEA9D9E0D8A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9035" y="167069"/>
            <a:ext cx="1292483" cy="537130"/>
          </a:xfrm>
          <a:prstGeom prst="rect">
            <a:avLst/>
          </a:prstGeom>
          <a:noFill/>
        </p:spPr>
      </p:pic>
    </p:spTree>
    <p:extLst>
      <p:ext uri="{BB962C8B-B14F-4D97-AF65-F5344CB8AC3E}">
        <p14:creationId xmlns:p14="http://schemas.microsoft.com/office/powerpoint/2010/main" val="112188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80E4D23-C271-48F0-9A5C-04C66ECA7D71}"/>
              </a:ext>
            </a:extLst>
          </p:cNvPr>
          <p:cNvSpPr>
            <a:spLocks noGrp="1"/>
          </p:cNvSpPr>
          <p:nvPr>
            <p:ph idx="1"/>
          </p:nvPr>
        </p:nvSpPr>
        <p:spPr>
          <a:xfrm>
            <a:off x="1695450" y="1609470"/>
            <a:ext cx="8809759" cy="4146096"/>
          </a:xfrm>
        </p:spPr>
        <p:txBody>
          <a:bodyPr/>
          <a:lstStyle/>
          <a:p>
            <a:pPr marL="0" indent="0">
              <a:buNone/>
            </a:pPr>
            <a:endParaRPr lang="sv-SE" dirty="0"/>
          </a:p>
          <a:p>
            <a:r>
              <a:rPr lang="sv-SE" dirty="0"/>
              <a:t>Kostnaden för vården av personer med demenssjukdom är 81,6 miljarder årligen i Sverige.</a:t>
            </a:r>
          </a:p>
          <a:p>
            <a:r>
              <a:rPr lang="sv-SE" dirty="0"/>
              <a:t>I världen beräknas 55 miljoner personer ha en demenssjukdom, vilket betyder att var tredje sekund insjuknar en person.</a:t>
            </a:r>
          </a:p>
          <a:p>
            <a:pPr marL="0" indent="0">
              <a:buNone/>
            </a:pPr>
            <a:br>
              <a:rPr lang="sv-SE" dirty="0"/>
            </a:br>
            <a:endParaRPr lang="sv-SE" dirty="0"/>
          </a:p>
          <a:p>
            <a:pPr marL="0" indent="0">
              <a:buNone/>
            </a:pPr>
            <a:r>
              <a:rPr lang="sv-SE" sz="1600" u="sng" dirty="0"/>
              <a:t>Källa: Demenssjukdomarnas samhällskostnader i Sverige 2012, Socialstyrelsen</a:t>
            </a:r>
          </a:p>
          <a:p>
            <a:pPr marL="0" indent="0">
              <a:buNone/>
            </a:pPr>
            <a:endParaRPr lang="sv-SE" dirty="0"/>
          </a:p>
        </p:txBody>
      </p:sp>
      <p:pic>
        <p:nvPicPr>
          <p:cNvPr id="7" name="Bildobjekt 6" descr="En bild som visar text&#10;&#10;Automatiskt genererad beskrivning">
            <a:extLst>
              <a:ext uri="{FF2B5EF4-FFF2-40B4-BE49-F238E27FC236}">
                <a16:creationId xmlns:a16="http://schemas.microsoft.com/office/drawing/2014/main" id="{B37FD424-F1F6-0D4A-8D7C-41EC96CF9FBF}"/>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C812D23F-0E25-6F4B-B508-4860B8669C83}"/>
              </a:ext>
            </a:extLst>
          </p:cNvPr>
          <p:cNvPicPr>
            <a:picLocks noChangeAspect="1"/>
          </p:cNvPicPr>
          <p:nvPr/>
        </p:nvPicPr>
        <p:blipFill>
          <a:blip r:embed="rId4"/>
          <a:stretch>
            <a:fillRect/>
          </a:stretch>
        </p:blipFill>
        <p:spPr>
          <a:xfrm>
            <a:off x="7357533" y="-90503"/>
            <a:ext cx="1270000" cy="1270000"/>
          </a:xfrm>
          <a:prstGeom prst="rect">
            <a:avLst/>
          </a:prstGeom>
        </p:spPr>
      </p:pic>
      <p:sp>
        <p:nvSpPr>
          <p:cNvPr id="10" name="Rubrik 1">
            <a:extLst>
              <a:ext uri="{FF2B5EF4-FFF2-40B4-BE49-F238E27FC236}">
                <a16:creationId xmlns:a16="http://schemas.microsoft.com/office/drawing/2014/main" id="{F035B830-759E-3947-8786-867BD3C77FFD}"/>
              </a:ext>
            </a:extLst>
          </p:cNvPr>
          <p:cNvSpPr txBox="1">
            <a:spLocks/>
          </p:cNvSpPr>
          <p:nvPr/>
        </p:nvSpPr>
        <p:spPr>
          <a:xfrm>
            <a:off x="1847851" y="803274"/>
            <a:ext cx="8809759" cy="10503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300" kern="1200">
                <a:solidFill>
                  <a:schemeClr val="accent1"/>
                </a:solidFill>
                <a:latin typeface="+mj-lt"/>
                <a:ea typeface="+mj-ea"/>
                <a:cs typeface="+mj-cs"/>
              </a:defRPr>
            </a:lvl1pPr>
          </a:lstStyle>
          <a:p>
            <a:r>
              <a:rPr lang="sv-SE" dirty="0"/>
              <a:t>Vad kostar demenssjukdomar samhället?</a:t>
            </a:r>
          </a:p>
        </p:txBody>
      </p:sp>
      <p:pic>
        <p:nvPicPr>
          <p:cNvPr id="2" name="Bildobjekt 1" descr="En bild som visar text, Teckensnitt, Grafik, logotyp&#10;&#10;Automatiskt genererad beskrivning">
            <a:extLst>
              <a:ext uri="{FF2B5EF4-FFF2-40B4-BE49-F238E27FC236}">
                <a16:creationId xmlns:a16="http://schemas.microsoft.com/office/drawing/2014/main" id="{F0210433-7DA8-C508-4D37-82336BF9867C}"/>
              </a:ext>
            </a:extLst>
          </p:cNvPr>
          <p:cNvPicPr>
            <a:picLocks noChangeAspect="1"/>
          </p:cNvPicPr>
          <p:nvPr/>
        </p:nvPicPr>
        <p:blipFill>
          <a:blip r:embed="rId5"/>
          <a:stretch>
            <a:fillRect/>
          </a:stretch>
        </p:blipFill>
        <p:spPr>
          <a:xfrm>
            <a:off x="5209952" y="167069"/>
            <a:ext cx="1969779" cy="624711"/>
          </a:xfrm>
          <a:prstGeom prst="rect">
            <a:avLst/>
          </a:prstGeom>
        </p:spPr>
      </p:pic>
      <p:pic>
        <p:nvPicPr>
          <p:cNvPr id="4" name="Bildobjekt 3">
            <a:extLst>
              <a:ext uri="{FF2B5EF4-FFF2-40B4-BE49-F238E27FC236}">
                <a16:creationId xmlns:a16="http://schemas.microsoft.com/office/drawing/2014/main" id="{AB770CF3-8425-495C-8D7D-59A8902373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9667" y="167069"/>
            <a:ext cx="1292483" cy="537130"/>
          </a:xfrm>
          <a:prstGeom prst="rect">
            <a:avLst/>
          </a:prstGeom>
          <a:noFill/>
        </p:spPr>
      </p:pic>
    </p:spTree>
    <p:extLst>
      <p:ext uri="{BB962C8B-B14F-4D97-AF65-F5344CB8AC3E}">
        <p14:creationId xmlns:p14="http://schemas.microsoft.com/office/powerpoint/2010/main" val="229604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bwMode="auto">
          <a:xfrm>
            <a:off x="6977521" y="5927247"/>
            <a:ext cx="1096956" cy="622661"/>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charset="0"/>
              <a:ea typeface="ヒラギノ角ゴ Pro W3" pitchFamily="1" charset="-128"/>
              <a:cs typeface="+mn-cs"/>
            </a:endParaRPr>
          </a:p>
        </p:txBody>
      </p:sp>
      <p:sp>
        <p:nvSpPr>
          <p:cNvPr id="9" name="textruta 1">
            <a:extLst>
              <a:ext uri="{FF2B5EF4-FFF2-40B4-BE49-F238E27FC236}">
                <a16:creationId xmlns:a16="http://schemas.microsoft.com/office/drawing/2014/main" id="{B7DAC8D3-4AA4-B946-9451-D92C5462BFAE}"/>
              </a:ext>
            </a:extLst>
          </p:cNvPr>
          <p:cNvSpPr txBox="1"/>
          <p:nvPr/>
        </p:nvSpPr>
        <p:spPr>
          <a:xfrm>
            <a:off x="1192299" y="999460"/>
            <a:ext cx="953595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300" b="0" i="0" u="none" strike="noStrike" kern="1200" cap="none" spc="0" normalizeH="0" baseline="0" noProof="0" dirty="0">
              <a:ln>
                <a:noFill/>
              </a:ln>
              <a:solidFill>
                <a:schemeClr val="accent1"/>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3300" b="0" i="0" u="none" strike="noStrike" kern="1200" cap="none" spc="0" normalizeH="0" baseline="0" noProof="0" dirty="0">
                <a:ln>
                  <a:noFill/>
                </a:ln>
                <a:solidFill>
                  <a:schemeClr val="accent1"/>
                </a:solidFill>
                <a:effectLst/>
                <a:uLnTx/>
                <a:uFillTx/>
                <a:ea typeface="+mn-ea"/>
                <a:cs typeface="+mn-cs"/>
              </a:rPr>
              <a:t>Kognitiva funktioner</a:t>
            </a:r>
          </a:p>
        </p:txBody>
      </p:sp>
      <p:pic>
        <p:nvPicPr>
          <p:cNvPr id="12" name="Bildobjekt 11" descr="En bild som visar text&#10;&#10;Automatiskt genererad beskrivning">
            <a:extLst>
              <a:ext uri="{FF2B5EF4-FFF2-40B4-BE49-F238E27FC236}">
                <a16:creationId xmlns:a16="http://schemas.microsoft.com/office/drawing/2014/main" id="{6F6611CD-E759-6141-A152-D6DD56EB6CC0}"/>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15" name="Bildobjekt 14">
            <a:extLst>
              <a:ext uri="{FF2B5EF4-FFF2-40B4-BE49-F238E27FC236}">
                <a16:creationId xmlns:a16="http://schemas.microsoft.com/office/drawing/2014/main" id="{E764FB67-7BF2-8948-9527-B427709A7C15}"/>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342574C2-4E41-C787-5346-FF93097CEFA6}"/>
              </a:ext>
            </a:extLst>
          </p:cNvPr>
          <p:cNvPicPr>
            <a:picLocks noChangeAspect="1"/>
          </p:cNvPicPr>
          <p:nvPr/>
        </p:nvPicPr>
        <p:blipFill>
          <a:blip r:embed="rId5"/>
          <a:stretch>
            <a:fillRect/>
          </a:stretch>
        </p:blipFill>
        <p:spPr>
          <a:xfrm>
            <a:off x="5256814" y="167069"/>
            <a:ext cx="1922917" cy="624711"/>
          </a:xfrm>
          <a:prstGeom prst="rect">
            <a:avLst/>
          </a:prstGeom>
        </p:spPr>
      </p:pic>
      <p:sp>
        <p:nvSpPr>
          <p:cNvPr id="13" name="textruta 12">
            <a:extLst>
              <a:ext uri="{FF2B5EF4-FFF2-40B4-BE49-F238E27FC236}">
                <a16:creationId xmlns:a16="http://schemas.microsoft.com/office/drawing/2014/main" id="{0F3C0B7B-9BB1-670E-1115-EC58BB5C93B7}"/>
              </a:ext>
            </a:extLst>
          </p:cNvPr>
          <p:cNvSpPr txBox="1"/>
          <p:nvPr/>
        </p:nvSpPr>
        <p:spPr>
          <a:xfrm>
            <a:off x="1192299" y="2647806"/>
            <a:ext cx="9036222" cy="1384995"/>
          </a:xfrm>
          <a:prstGeom prst="rect">
            <a:avLst/>
          </a:prstGeom>
          <a:noFill/>
        </p:spPr>
        <p:txBody>
          <a:bodyPr wrap="square">
            <a:spAutoFit/>
          </a:bodyPr>
          <a:lstStyle/>
          <a:p>
            <a:r>
              <a:rPr lang="sv-SE" sz="2100" dirty="0"/>
              <a:t>Demenssjukdomar kallas numera ofta för kognitiva sjukdomar som kommer av begreppet kognition. I vid mening handlar kognition om hur vi tar emot, bearbetar och förmedlar information. Gör det möjligt att komma ihåg, dra lärdom och anpassa sig till tidigare händelser.</a:t>
            </a:r>
          </a:p>
        </p:txBody>
      </p:sp>
      <p:pic>
        <p:nvPicPr>
          <p:cNvPr id="14" name="Bildobjekt 13">
            <a:extLst>
              <a:ext uri="{FF2B5EF4-FFF2-40B4-BE49-F238E27FC236}">
                <a16:creationId xmlns:a16="http://schemas.microsoft.com/office/drawing/2014/main" id="{F7870CBE-B391-2D38-1D58-DE7F9C1602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529" y="167069"/>
            <a:ext cx="1292483" cy="537130"/>
          </a:xfrm>
          <a:prstGeom prst="rect">
            <a:avLst/>
          </a:prstGeom>
          <a:noFill/>
        </p:spPr>
      </p:pic>
    </p:spTree>
    <p:extLst>
      <p:ext uri="{BB962C8B-B14F-4D97-AF65-F5344CB8AC3E}">
        <p14:creationId xmlns:p14="http://schemas.microsoft.com/office/powerpoint/2010/main" val="169656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D5EAB6-EA3C-4A15-8591-C7E91C56FBF8}"/>
              </a:ext>
            </a:extLst>
          </p:cNvPr>
          <p:cNvSpPr>
            <a:spLocks noGrp="1"/>
          </p:cNvSpPr>
          <p:nvPr>
            <p:ph type="title"/>
          </p:nvPr>
        </p:nvSpPr>
        <p:spPr>
          <a:xfrm>
            <a:off x="1127051" y="1291473"/>
            <a:ext cx="10015870" cy="962630"/>
          </a:xfrm>
        </p:spPr>
        <p:txBody>
          <a:bodyPr/>
          <a:lstStyle/>
          <a:p>
            <a:r>
              <a:rPr lang="sv-SE" dirty="0"/>
              <a:t>Kognitiv svikt/demenssjukdom kan påverka dessa förmågor</a:t>
            </a:r>
            <a:endParaRPr lang="sv-SE" strike="sngStrike" dirty="0"/>
          </a:p>
        </p:txBody>
      </p:sp>
      <p:sp>
        <p:nvSpPr>
          <p:cNvPr id="3" name="Platshållare för innehåll 2">
            <a:extLst>
              <a:ext uri="{FF2B5EF4-FFF2-40B4-BE49-F238E27FC236}">
                <a16:creationId xmlns:a16="http://schemas.microsoft.com/office/drawing/2014/main" id="{0EBBA6E8-15D3-4C7B-B82E-9A8ACAE43607}"/>
              </a:ext>
            </a:extLst>
          </p:cNvPr>
          <p:cNvSpPr>
            <a:spLocks noGrp="1"/>
          </p:cNvSpPr>
          <p:nvPr>
            <p:ph idx="1"/>
          </p:nvPr>
        </p:nvSpPr>
        <p:spPr>
          <a:xfrm>
            <a:off x="1695450" y="2753796"/>
            <a:ext cx="8809759" cy="3150116"/>
          </a:xfrm>
        </p:spPr>
        <p:txBody>
          <a:bodyPr/>
          <a:lstStyle/>
          <a:p>
            <a:r>
              <a:rPr lang="sv-SE" dirty="0"/>
              <a:t>uppmärksamhetsförmåga</a:t>
            </a:r>
          </a:p>
          <a:p>
            <a:r>
              <a:rPr lang="sv-SE" dirty="0"/>
              <a:t>initiativförmåga</a:t>
            </a:r>
          </a:p>
          <a:p>
            <a:r>
              <a:rPr lang="sv-SE" dirty="0"/>
              <a:t>inlärning- och minnesförmåga</a:t>
            </a:r>
          </a:p>
          <a:p>
            <a:r>
              <a:rPr lang="sv-SE" dirty="0"/>
              <a:t>språklig förmåga</a:t>
            </a:r>
          </a:p>
          <a:p>
            <a:r>
              <a:rPr lang="sv-SE" dirty="0"/>
              <a:t>rumsuppfattningsförmåga </a:t>
            </a:r>
          </a:p>
          <a:p>
            <a:r>
              <a:rPr lang="sv-SE" dirty="0"/>
              <a:t>social förmåga</a:t>
            </a:r>
          </a:p>
        </p:txBody>
      </p:sp>
      <p:pic>
        <p:nvPicPr>
          <p:cNvPr id="7" name="Bildobjekt 6" descr="En bild som visar text&#10;&#10;Automatiskt genererad beskrivning">
            <a:extLst>
              <a:ext uri="{FF2B5EF4-FFF2-40B4-BE49-F238E27FC236}">
                <a16:creationId xmlns:a16="http://schemas.microsoft.com/office/drawing/2014/main" id="{7779FD29-70D6-F14F-9977-3F592C9ECF0E}"/>
              </a:ext>
            </a:extLst>
          </p:cNvPr>
          <p:cNvPicPr>
            <a:picLocks noChangeAspect="1"/>
          </p:cNvPicPr>
          <p:nvPr/>
        </p:nvPicPr>
        <p:blipFill rotWithShape="1">
          <a:blip r:embed="rId3"/>
          <a:srcRect l="23482" t="40138" r="23185" b="40137"/>
          <a:stretch/>
        </p:blipFill>
        <p:spPr>
          <a:xfrm>
            <a:off x="8805333" y="167069"/>
            <a:ext cx="3217334" cy="624711"/>
          </a:xfrm>
          <a:prstGeom prst="rect">
            <a:avLst/>
          </a:prstGeom>
        </p:spPr>
      </p:pic>
      <p:pic>
        <p:nvPicPr>
          <p:cNvPr id="8" name="Bildobjekt 7">
            <a:extLst>
              <a:ext uri="{FF2B5EF4-FFF2-40B4-BE49-F238E27FC236}">
                <a16:creationId xmlns:a16="http://schemas.microsoft.com/office/drawing/2014/main" id="{E624E518-31C8-F847-8DB3-8C59D9BAA2D6}"/>
              </a:ext>
            </a:extLst>
          </p:cNvPr>
          <p:cNvPicPr>
            <a:picLocks noChangeAspect="1"/>
          </p:cNvPicPr>
          <p:nvPr/>
        </p:nvPicPr>
        <p:blipFill>
          <a:blip r:embed="rId4"/>
          <a:stretch>
            <a:fillRect/>
          </a:stretch>
        </p:blipFill>
        <p:spPr>
          <a:xfrm>
            <a:off x="7357533" y="-90503"/>
            <a:ext cx="1270000" cy="1270000"/>
          </a:xfrm>
          <a:prstGeom prst="rect">
            <a:avLst/>
          </a:prstGeom>
        </p:spPr>
      </p:pic>
      <p:pic>
        <p:nvPicPr>
          <p:cNvPr id="4" name="Bildobjekt 3" descr="En bild som visar text, Teckensnitt, Grafik, logotyp&#10;&#10;Automatiskt genererad beskrivning">
            <a:extLst>
              <a:ext uri="{FF2B5EF4-FFF2-40B4-BE49-F238E27FC236}">
                <a16:creationId xmlns:a16="http://schemas.microsoft.com/office/drawing/2014/main" id="{DDAAE2FD-1AEE-6480-EF18-FAB3D8EDAF71}"/>
              </a:ext>
            </a:extLst>
          </p:cNvPr>
          <p:cNvPicPr>
            <a:picLocks noChangeAspect="1"/>
          </p:cNvPicPr>
          <p:nvPr/>
        </p:nvPicPr>
        <p:blipFill>
          <a:blip r:embed="rId5"/>
          <a:stretch>
            <a:fillRect/>
          </a:stretch>
        </p:blipFill>
        <p:spPr>
          <a:xfrm>
            <a:off x="5124892" y="167069"/>
            <a:ext cx="2054839" cy="624711"/>
          </a:xfrm>
          <a:prstGeom prst="rect">
            <a:avLst/>
          </a:prstGeom>
        </p:spPr>
      </p:pic>
      <p:pic>
        <p:nvPicPr>
          <p:cNvPr id="9" name="Bildobjekt 8">
            <a:extLst>
              <a:ext uri="{FF2B5EF4-FFF2-40B4-BE49-F238E27FC236}">
                <a16:creationId xmlns:a16="http://schemas.microsoft.com/office/drawing/2014/main" id="{4D62A615-E334-9AD6-499E-48400DF57F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4607" y="167069"/>
            <a:ext cx="1292483" cy="537130"/>
          </a:xfrm>
          <a:prstGeom prst="rect">
            <a:avLst/>
          </a:prstGeom>
          <a:noFill/>
        </p:spPr>
      </p:pic>
    </p:spTree>
    <p:extLst>
      <p:ext uri="{BB962C8B-B14F-4D97-AF65-F5344CB8AC3E}">
        <p14:creationId xmlns:p14="http://schemas.microsoft.com/office/powerpoint/2010/main" val="372855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B4A3CE-7DC5-4DDB-A07B-95847E0DFC82}"/>
              </a:ext>
            </a:extLst>
          </p:cNvPr>
          <p:cNvSpPr>
            <a:spLocks noGrp="1"/>
          </p:cNvSpPr>
          <p:nvPr>
            <p:ph type="title"/>
          </p:nvPr>
        </p:nvSpPr>
        <p:spPr/>
        <p:txBody>
          <a:bodyPr/>
          <a:lstStyle/>
          <a:p>
            <a:r>
              <a:rPr lang="sv-SE" dirty="0"/>
              <a:t>Uppmärksamhetsförmåga</a:t>
            </a:r>
          </a:p>
        </p:txBody>
      </p:sp>
      <p:sp>
        <p:nvSpPr>
          <p:cNvPr id="4" name="Platshållare för text 3">
            <a:extLst>
              <a:ext uri="{FF2B5EF4-FFF2-40B4-BE49-F238E27FC236}">
                <a16:creationId xmlns:a16="http://schemas.microsoft.com/office/drawing/2014/main" id="{9B912599-CB68-4A4F-94B6-62D30156A6C6}"/>
              </a:ext>
            </a:extLst>
          </p:cNvPr>
          <p:cNvSpPr>
            <a:spLocks noGrp="1"/>
          </p:cNvSpPr>
          <p:nvPr>
            <p:ph type="body" sz="quarter" idx="14"/>
          </p:nvPr>
        </p:nvSpPr>
        <p:spPr/>
        <p:txBody>
          <a:bodyPr/>
          <a:lstStyle/>
          <a:p>
            <a:pPr marL="0" indent="0">
              <a:buNone/>
            </a:pPr>
            <a:r>
              <a:rPr lang="sv-SE" dirty="0"/>
              <a:t>Kan ibland innebära svårighet:</a:t>
            </a:r>
          </a:p>
          <a:p>
            <a:r>
              <a:rPr lang="sv-SE" dirty="0"/>
              <a:t>att göra flera saker samtidigt</a:t>
            </a:r>
          </a:p>
          <a:p>
            <a:r>
              <a:rPr lang="sv-SE" dirty="0"/>
              <a:t>att hantera flera instruktioner samtidigt </a:t>
            </a:r>
          </a:p>
          <a:p>
            <a:r>
              <a:rPr lang="sv-SE" dirty="0"/>
              <a:t>med bearbetningshastighet</a:t>
            </a:r>
          </a:p>
        </p:txBody>
      </p:sp>
      <p:pic>
        <p:nvPicPr>
          <p:cNvPr id="1026" name="Picture 2" descr="https://www.publikt.se/sites/default/files/styles/media_full/public/artikel/ditt-jobb1200-x-793-px-illustration-janetta-nyberg.jpg?itok=y41Dz8Md">
            <a:extLst>
              <a:ext uri="{FF2B5EF4-FFF2-40B4-BE49-F238E27FC236}">
                <a16:creationId xmlns:a16="http://schemas.microsoft.com/office/drawing/2014/main" id="{077E3BC5-8D34-4190-A5B7-1E2A3251855D}"/>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2458" r="124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En bild som visar text&#10;&#10;Automatiskt genererad beskrivning">
            <a:extLst>
              <a:ext uri="{FF2B5EF4-FFF2-40B4-BE49-F238E27FC236}">
                <a16:creationId xmlns:a16="http://schemas.microsoft.com/office/drawing/2014/main" id="{A4D940A1-BA09-4D4D-A6D2-EC6843031A75}"/>
              </a:ext>
            </a:extLst>
          </p:cNvPr>
          <p:cNvPicPr>
            <a:picLocks noChangeAspect="1"/>
          </p:cNvPicPr>
          <p:nvPr/>
        </p:nvPicPr>
        <p:blipFill rotWithShape="1">
          <a:blip r:embed="rId4"/>
          <a:srcRect l="23482" t="40138" r="23185" b="40137"/>
          <a:stretch/>
        </p:blipFill>
        <p:spPr>
          <a:xfrm>
            <a:off x="8805333" y="167069"/>
            <a:ext cx="3217334" cy="624711"/>
          </a:xfrm>
          <a:prstGeom prst="rect">
            <a:avLst/>
          </a:prstGeom>
        </p:spPr>
      </p:pic>
      <p:pic>
        <p:nvPicPr>
          <p:cNvPr id="9" name="Bildobjekt 8">
            <a:extLst>
              <a:ext uri="{FF2B5EF4-FFF2-40B4-BE49-F238E27FC236}">
                <a16:creationId xmlns:a16="http://schemas.microsoft.com/office/drawing/2014/main" id="{93F3ABE5-C045-E540-8681-E0A8C5111F2C}"/>
              </a:ext>
            </a:extLst>
          </p:cNvPr>
          <p:cNvPicPr>
            <a:picLocks noChangeAspect="1"/>
          </p:cNvPicPr>
          <p:nvPr/>
        </p:nvPicPr>
        <p:blipFill>
          <a:blip r:embed="rId5"/>
          <a:stretch>
            <a:fillRect/>
          </a:stretch>
        </p:blipFill>
        <p:spPr>
          <a:xfrm>
            <a:off x="7357533" y="-90503"/>
            <a:ext cx="1270000" cy="1270000"/>
          </a:xfrm>
          <a:prstGeom prst="rect">
            <a:avLst/>
          </a:prstGeom>
        </p:spPr>
      </p:pic>
      <p:pic>
        <p:nvPicPr>
          <p:cNvPr id="3" name="Bildobjekt 2" descr="En bild som visar text, Teckensnitt, Grafik, logotyp&#10;&#10;Automatiskt genererad beskrivning">
            <a:extLst>
              <a:ext uri="{FF2B5EF4-FFF2-40B4-BE49-F238E27FC236}">
                <a16:creationId xmlns:a16="http://schemas.microsoft.com/office/drawing/2014/main" id="{A2797CFF-B990-45F3-E046-AE85B4F52796}"/>
              </a:ext>
            </a:extLst>
          </p:cNvPr>
          <p:cNvPicPr>
            <a:picLocks noChangeAspect="1"/>
          </p:cNvPicPr>
          <p:nvPr/>
        </p:nvPicPr>
        <p:blipFill>
          <a:blip r:embed="rId6"/>
          <a:stretch>
            <a:fillRect/>
          </a:stretch>
        </p:blipFill>
        <p:spPr>
          <a:xfrm>
            <a:off x="5188688" y="167069"/>
            <a:ext cx="1991044" cy="624711"/>
          </a:xfrm>
          <a:prstGeom prst="rect">
            <a:avLst/>
          </a:prstGeom>
        </p:spPr>
      </p:pic>
      <p:pic>
        <p:nvPicPr>
          <p:cNvPr id="5" name="Bildobjekt 4">
            <a:extLst>
              <a:ext uri="{FF2B5EF4-FFF2-40B4-BE49-F238E27FC236}">
                <a16:creationId xmlns:a16="http://schemas.microsoft.com/office/drawing/2014/main" id="{58351985-B895-0AF6-5B45-499BF846E4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8404" y="167069"/>
            <a:ext cx="1292483" cy="537130"/>
          </a:xfrm>
          <a:prstGeom prst="rect">
            <a:avLst/>
          </a:prstGeom>
          <a:noFill/>
        </p:spPr>
      </p:pic>
    </p:spTree>
    <p:extLst>
      <p:ext uri="{BB962C8B-B14F-4D97-AF65-F5344CB8AC3E}">
        <p14:creationId xmlns:p14="http://schemas.microsoft.com/office/powerpoint/2010/main" val="2504361566"/>
      </p:ext>
    </p:extLst>
  </p:cSld>
  <p:clrMapOvr>
    <a:masterClrMapping/>
  </p:clrMapOvr>
</p:sld>
</file>

<file path=ppt/theme/theme1.xml><?xml version="1.0" encoding="utf-8"?>
<a:theme xmlns:a="http://schemas.openxmlformats.org/drawingml/2006/main" name="Vellinge kommun">
  <a:themeElements>
    <a:clrScheme name="Vellinge">
      <a:dk1>
        <a:sysClr val="windowText" lastClr="000000"/>
      </a:dk1>
      <a:lt1>
        <a:sysClr val="window" lastClr="FFFFFF"/>
      </a:lt1>
      <a:dk2>
        <a:srgbClr val="44546A"/>
      </a:dk2>
      <a:lt2>
        <a:srgbClr val="E4E9F5"/>
      </a:lt2>
      <a:accent1>
        <a:srgbClr val="0061A1"/>
      </a:accent1>
      <a:accent2>
        <a:srgbClr val="76405D"/>
      </a:accent2>
      <a:accent3>
        <a:srgbClr val="747476"/>
      </a:accent3>
      <a:accent4>
        <a:srgbClr val="71AE52"/>
      </a:accent4>
      <a:accent5>
        <a:srgbClr val="EBD64D"/>
      </a:accent5>
      <a:accent6>
        <a:srgbClr val="F3A8AE"/>
      </a:accent6>
      <a:hlink>
        <a:srgbClr val="0563C1"/>
      </a:hlink>
      <a:folHlink>
        <a:srgbClr val="954F72"/>
      </a:folHlink>
    </a:clrScheme>
    <a:fontScheme name="Vellinge_font_PP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ellinge.potx" id="{7832C0D7-8462-4C6D-AFA7-3BA0C3F8CC28}" vid="{FFF2AEA3-6627-46B8-AB36-874F4D8BEF83}"/>
    </a:ext>
  </a:extLst>
</a:theme>
</file>

<file path=ppt/theme/theme2.xml><?xml version="1.0" encoding="utf-8"?>
<a:theme xmlns:a="http://schemas.openxmlformats.org/drawingml/2006/main" name="Office-tema">
  <a:themeElements>
    <a:clrScheme name="Vellinge">
      <a:dk1>
        <a:sysClr val="windowText" lastClr="000000"/>
      </a:dk1>
      <a:lt1>
        <a:sysClr val="window" lastClr="FFFFFF"/>
      </a:lt1>
      <a:dk2>
        <a:srgbClr val="44546A"/>
      </a:dk2>
      <a:lt2>
        <a:srgbClr val="E4E9F5"/>
      </a:lt2>
      <a:accent1>
        <a:srgbClr val="0061A1"/>
      </a:accent1>
      <a:accent2>
        <a:srgbClr val="76405D"/>
      </a:accent2>
      <a:accent3>
        <a:srgbClr val="747476"/>
      </a:accent3>
      <a:accent4>
        <a:srgbClr val="71AE52"/>
      </a:accent4>
      <a:accent5>
        <a:srgbClr val="EBD64D"/>
      </a:accent5>
      <a:accent6>
        <a:srgbClr val="F3A8AE"/>
      </a:accent6>
      <a:hlink>
        <a:srgbClr val="0563C1"/>
      </a:hlink>
      <a:folHlink>
        <a:srgbClr val="954F72"/>
      </a:folHlink>
    </a:clrScheme>
    <a:fontScheme name="Vellinge_font_PP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ellinge">
      <a:dk1>
        <a:sysClr val="windowText" lastClr="000000"/>
      </a:dk1>
      <a:lt1>
        <a:sysClr val="window" lastClr="FFFFFF"/>
      </a:lt1>
      <a:dk2>
        <a:srgbClr val="44546A"/>
      </a:dk2>
      <a:lt2>
        <a:srgbClr val="E4E9F5"/>
      </a:lt2>
      <a:accent1>
        <a:srgbClr val="0061A1"/>
      </a:accent1>
      <a:accent2>
        <a:srgbClr val="76405D"/>
      </a:accent2>
      <a:accent3>
        <a:srgbClr val="747476"/>
      </a:accent3>
      <a:accent4>
        <a:srgbClr val="71AE52"/>
      </a:accent4>
      <a:accent5>
        <a:srgbClr val="EBD64D"/>
      </a:accent5>
      <a:accent6>
        <a:srgbClr val="F3A8AE"/>
      </a:accent6>
      <a:hlink>
        <a:srgbClr val="0563C1"/>
      </a:hlink>
      <a:folHlink>
        <a:srgbClr val="954F72"/>
      </a:folHlink>
    </a:clrScheme>
    <a:fontScheme name="Vellinge_font_PP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Vellinge</Template>
  <TotalTime>3749</TotalTime>
  <Words>1138</Words>
  <Application>Microsoft Office PowerPoint</Application>
  <PresentationFormat>Bredbild</PresentationFormat>
  <Paragraphs>132</Paragraphs>
  <Slides>21</Slides>
  <Notes>20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Gill Sans MT</vt:lpstr>
      <vt:lpstr>Vellinge kommun</vt:lpstr>
      <vt:lpstr>Tidig upptäckt </vt:lpstr>
      <vt:lpstr>PowerPoint-presentation</vt:lpstr>
      <vt:lpstr>Syfte</vt:lpstr>
      <vt:lpstr>Tidig upptäckt</vt:lpstr>
      <vt:lpstr>Hur många har en demenssjukdom i Sverige?</vt:lpstr>
      <vt:lpstr>PowerPoint-presentation</vt:lpstr>
      <vt:lpstr>PowerPoint-presentation</vt:lpstr>
      <vt:lpstr>Kognitiv svikt/demenssjukdom kan påverka dessa förmågor</vt:lpstr>
      <vt:lpstr>Uppmärksamhetsförmåga</vt:lpstr>
      <vt:lpstr>Exempel på symtom eller observationer</vt:lpstr>
      <vt:lpstr>Initiativförmåga</vt:lpstr>
      <vt:lpstr>Exempel på symtom eller observationer</vt:lpstr>
      <vt:lpstr>Inlärning- och minnesförmåga</vt:lpstr>
      <vt:lpstr>Exempel på symtom eller observationer</vt:lpstr>
      <vt:lpstr>Språklig förmåga</vt:lpstr>
      <vt:lpstr>Exempel på symtom eller observationer</vt:lpstr>
      <vt:lpstr>  Rumsuppfattningsförmåga  </vt:lpstr>
      <vt:lpstr>Exempel på symtom och observationer</vt:lpstr>
      <vt:lpstr>Social förmåga </vt:lpstr>
      <vt:lpstr>Exempel på symtom eller observationer</vt:lpstr>
      <vt:lpstr>Kontaktvägar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(dold sida, visas inte vid utskrift)</dc:title>
  <dc:creator>Liljegren, Gunilla</dc:creator>
  <cp:lastModifiedBy>Liljegren, Gunilla</cp:lastModifiedBy>
  <cp:revision>140</cp:revision>
  <dcterms:created xsi:type="dcterms:W3CDTF">2020-01-04T12:30:37Z</dcterms:created>
  <dcterms:modified xsi:type="dcterms:W3CDTF">2024-04-08T07:23:57Z</dcterms:modified>
</cp:coreProperties>
</file>