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theme/themeOverride8.xml" ContentType="application/vnd.openxmlformats-officedocument.themeOverrid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theme/themeOverride9.xml" ContentType="application/vnd.openxmlformats-officedocument.themeOverrid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theme/themeOverride10.xml" ContentType="application/vnd.openxmlformats-officedocument.themeOverrid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theme/themeOverride11.xml" ContentType="application/vnd.openxmlformats-officedocument.themeOverride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theme/themeOverride12.xml" ContentType="application/vnd.openxmlformats-officedocument.themeOverr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theme/themeOverride13.xml" ContentType="application/vnd.openxmlformats-officedocument.themeOverride+xml"/>
  <Override PartName="/ppt/drawings/drawing3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theme/themeOverride14.xml" ContentType="application/vnd.openxmlformats-officedocument.themeOverr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3" r:id="rId3"/>
    <p:sldId id="279" r:id="rId4"/>
    <p:sldId id="280" r:id="rId5"/>
    <p:sldId id="467" r:id="rId6"/>
    <p:sldId id="468" r:id="rId7"/>
    <p:sldId id="469" r:id="rId8"/>
    <p:sldId id="470" r:id="rId9"/>
    <p:sldId id="283" r:id="rId10"/>
    <p:sldId id="305" r:id="rId11"/>
    <p:sldId id="376" r:id="rId12"/>
    <p:sldId id="471" r:id="rId13"/>
    <p:sldId id="462" r:id="rId14"/>
    <p:sldId id="463" r:id="rId15"/>
    <p:sldId id="290" r:id="rId16"/>
    <p:sldId id="294" r:id="rId17"/>
    <p:sldId id="291" r:id="rId18"/>
    <p:sldId id="292" r:id="rId19"/>
    <p:sldId id="464" r:id="rId20"/>
    <p:sldId id="293" r:id="rId21"/>
    <p:sldId id="295" r:id="rId22"/>
    <p:sldId id="296" r:id="rId23"/>
    <p:sldId id="282" r:id="rId24"/>
    <p:sldId id="298" r:id="rId25"/>
    <p:sldId id="335" r:id="rId26"/>
    <p:sldId id="328" r:id="rId27"/>
    <p:sldId id="317" r:id="rId28"/>
    <p:sldId id="329" r:id="rId29"/>
    <p:sldId id="466" r:id="rId30"/>
    <p:sldId id="332" r:id="rId31"/>
    <p:sldId id="333" r:id="rId32"/>
    <p:sldId id="334" r:id="rId33"/>
    <p:sldId id="324" r:id="rId34"/>
    <p:sldId id="465" r:id="rId35"/>
    <p:sldId id="325" r:id="rId36"/>
    <p:sldId id="258" r:id="rId3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E8"/>
    <a:srgbClr val="00385C"/>
    <a:srgbClr val="017CC1"/>
    <a:srgbClr val="DBF0F6"/>
    <a:srgbClr val="002B45"/>
    <a:srgbClr val="005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84772" autoAdjust="0"/>
  </p:normalViewPr>
  <p:slideViewPr>
    <p:cSldViewPr snapToGrid="0">
      <p:cViewPr varScale="1">
        <p:scale>
          <a:sx n="96" d="100"/>
          <a:sy n="96" d="100"/>
        </p:scale>
        <p:origin x="1092" y="222"/>
      </p:cViewPr>
      <p:guideLst/>
    </p:cSldViewPr>
  </p:slideViewPr>
  <p:outlineViewPr>
    <p:cViewPr>
      <p:scale>
        <a:sx n="33" d="100"/>
        <a:sy n="33" d="100"/>
      </p:scale>
      <p:origin x="0" y="-9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2.xlsm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3.xlsm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808745155038904"/>
          <c:y val="0.11939964157706107"/>
          <c:w val="0.49555878552971938"/>
          <c:h val="0.78558627752176136"/>
        </c:manualLayout>
      </c:layout>
      <c:pieChart>
        <c:varyColors val="1"/>
        <c:ser>
          <c:idx val="0"/>
          <c:order val="0"/>
          <c:spPr>
            <a:solidFill>
              <a:srgbClr val="005892"/>
            </a:solidFill>
          </c:spPr>
          <c:dPt>
            <c:idx val="1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9F78-450C-A8A3-FD9E661FC0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Män</c:v>
                </c:pt>
                <c:pt idx="1">
                  <c:v>Kvinnor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23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7-4272-961F-9AD9EECB8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531007751938502"/>
          <c:y val="0.42898713517665488"/>
          <c:w val="0.13349325267798606"/>
          <c:h val="0.15896889400921857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64</c:v>
                </c:pt>
                <c:pt idx="1">
                  <c:v>46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49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46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641081693644"/>
              <c:y val="0.875299327191197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660980486081944"/>
          <c:y val="0.90527956997914616"/>
          <c:w val="0.72082495925726664"/>
          <c:h val="7.7171378464181623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809651797434385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73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019674229229092"/>
              <c:y val="0.888476027489411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0592803142802566"/>
          <c:y val="0.91907939750931822"/>
          <c:w val="0.73807667440003033"/>
          <c:h val="6.041662175978816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6852604513173"/>
          <c:y val="4.1079492058777513E-2"/>
          <c:w val="0.51770265626928491"/>
          <c:h val="0.82490442557800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76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957759429095915"/>
              <c:y val="0.904058332785341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082644157751249"/>
          <c:y val="0.93390947496018661"/>
          <c:w val="0.74038247743559704"/>
          <c:h val="4.6585079835532145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62689047884971"/>
          <c:y val="3.2697195969061073E-2"/>
          <c:w val="0.5335082476004368"/>
          <c:h val="0.81686953783922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176664508307921"/>
              <c:y val="0.8804316423108772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6677606910176587"/>
          <c:y val="0.91505237013516516"/>
          <c:w val="0.67120021451430145"/>
          <c:h val="6.062490364126835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9194748813049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77</c:v>
                </c:pt>
                <c:pt idx="1">
                  <c:v>61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57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80</c:v>
                </c:pt>
                <c:pt idx="1">
                  <c:v>50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sv-SE" sz="1050" b="0"/>
                  <a:t>Procent</a:t>
                </a:r>
              </a:p>
            </c:rich>
          </c:tx>
          <c:layout>
            <c:manualLayout>
              <c:xMode val="edge"/>
              <c:yMode val="edge"/>
              <c:x val="0.85914902924477043"/>
              <c:y val="0.885527419120926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/>
            </a:pPr>
            <a:endParaRPr lang="sv-SE"/>
          </a:p>
        </c:tx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77110052564888"/>
          <c:y val="0.91086809315228023"/>
          <c:w val="0.71904163701924728"/>
          <c:h val="8.0822917109649214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 marL="0" indent="0" algn="l" defTabSz="914400" rtl="0" eaLnBrk="1" latinLnBrk="0" hangingPunct="1">
        <a:defRPr lang="sv-SE" sz="1200" kern="1200">
          <a:solidFill>
            <a:schemeClr val="tx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189297314128339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49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45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8738021484826"/>
              <c:y val="0.881473458338313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890272774613334"/>
          <c:y val="0.90422314284092842"/>
          <c:w val="0.73537652130498032"/>
          <c:h val="8.382401020155227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8756940054686895"/>
          <c:y val="6.501568313183001E-2"/>
          <c:w val="0.50066175249660672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</c:strCache>
            </c:strRef>
          </c:cat>
          <c:val>
            <c:numRef>
              <c:f>Säbo!$B$2:$B$4</c:f>
              <c:numCache>
                <c:formatCode>General</c:formatCode>
                <c:ptCount val="3"/>
                <c:pt idx="0">
                  <c:v>74</c:v>
                </c:pt>
                <c:pt idx="1">
                  <c:v>56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68</c:v>
                </c:pt>
                <c:pt idx="1">
                  <c:v>53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Säbo!$A$2:$A$4</c:f>
              <c:strCache>
                <c:ptCount val="3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69</c:v>
                </c:pt>
                <c:pt idx="1">
                  <c:v>54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0698926050650932"/>
              <c:y val="0.896248274800729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465995583747286"/>
          <c:y val="0.41520247919341663"/>
          <c:w val="6.3936058745403049E-2"/>
          <c:h val="0.16778746607790068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9684641551361305"/>
          <c:y val="4.2576266282607557E-2"/>
          <c:w val="0.49993586717289146"/>
          <c:h val="0.8307920395021759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63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61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59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243307293460466"/>
              <c:y val="0.92129524318086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644963494393219"/>
          <c:y val="0.39678602733637919"/>
          <c:w val="5.777509251567102E-2"/>
          <c:h val="0.16033361319839992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390089593144404"/>
          <c:y val="6.501568313183001E-2"/>
          <c:w val="0.45433027197182013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74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60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64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276833389357384"/>
              <c:y val="0.89595065546656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2881844616508713"/>
          <c:y val="0.399521757506904"/>
          <c:w val="6.5554465331188527E-2"/>
          <c:h val="0.15531833605663703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2101297725945275"/>
          <c:y val="4.0415670981143931E-2"/>
          <c:w val="0.46331340101295976"/>
          <c:h val="0.8567178715730802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Säbo!$B$2:$B$4</c:f>
              <c:numCache>
                <c:formatCode>General</c:formatCode>
                <c:ptCount val="3"/>
                <c:pt idx="0">
                  <c:v>64</c:v>
                </c:pt>
                <c:pt idx="1">
                  <c:v>46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61</c:v>
                </c:pt>
                <c:pt idx="1">
                  <c:v>34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57</c:v>
                </c:pt>
                <c:pt idx="1">
                  <c:v>34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15510278181054"/>
              <c:y val="0.939118672477077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803793494325471"/>
          <c:y val="0.38984260693549894"/>
          <c:w val="5.5006127797327428E-2"/>
          <c:h val="0.18691434552660577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F-4433-B087-67FAE851712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071-4BC2-BC42-938F856744B3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FF-4433-B087-67FAE851712F}"/>
              </c:ext>
            </c:extLst>
          </c:dPt>
          <c:dPt>
            <c:idx val="3"/>
            <c:bubble3D val="0"/>
            <c:spPr>
              <a:solidFill>
                <a:srgbClr val="F8F2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FF-4433-B087-67FAE85171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Blad1!$A$1:$D$1</c:f>
              <c:strCache>
                <c:ptCount val="4"/>
                <c:pt idx="0">
                  <c:v>65-74 år</c:v>
                </c:pt>
                <c:pt idx="1">
                  <c:v>75-84 år</c:v>
                </c:pt>
                <c:pt idx="2">
                  <c:v>85-94 år</c:v>
                </c:pt>
                <c:pt idx="3">
                  <c:v>95 år eller äldre</c:v>
                </c:pt>
              </c:strCache>
            </c:strRef>
          </c:cat>
          <c:val>
            <c:numRef>
              <c:f>Blad1!$A$2:$D$2</c:f>
              <c:numCache>
                <c:formatCode>0</c:formatCode>
                <c:ptCount val="4"/>
                <c:pt idx="0">
                  <c:v>6</c:v>
                </c:pt>
                <c:pt idx="1">
                  <c:v>34</c:v>
                </c:pt>
                <c:pt idx="2">
                  <c:v>49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1-4BC2-BC42-938F85674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82477390180876"/>
          <c:y val="0.21289522529441882"/>
          <c:w val="0.24164223998708098"/>
          <c:h val="0.52475230414746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21424893409655"/>
          <c:y val="4.0415670981143931E-2"/>
          <c:w val="0.4630396806782992"/>
          <c:h val="0.8492643923122233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73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72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71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356073351751923"/>
              <c:y val="0.925267212793078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640027234004242"/>
          <c:y val="0.38576768708538062"/>
          <c:w val="6.3599763622192884E-2"/>
          <c:h val="0.15591190519980286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21424893409655"/>
          <c:y val="4.0415670981143931E-2"/>
          <c:w val="0.46534635239324612"/>
          <c:h val="0.8431881597202743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76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940865369955651"/>
              <c:y val="0.922605534475898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4042210303894769"/>
          <c:y val="0.38057715332253295"/>
          <c:w val="5.8143632033121354E-2"/>
          <c:h val="0.16030973531460516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8430720572692348"/>
          <c:h val="0.851303844940988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74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80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4306994213377882"/>
          <c:y val="0.38605245123120946"/>
          <c:w val="5.5559536422740467E-2"/>
          <c:h val="0.15879620110227249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851703647856403"/>
          <c:h val="0.856717539047723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Säbo!$B$2:$B$4</c:f>
              <c:numCache>
                <c:formatCode>General</c:formatCode>
                <c:ptCount val="3"/>
                <c:pt idx="0">
                  <c:v>77</c:v>
                </c:pt>
                <c:pt idx="1">
                  <c:v>61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76</c:v>
                </c:pt>
                <c:pt idx="1">
                  <c:v>40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1541566967814272"/>
              <c:y val="0.928342024590552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4037541707822769"/>
          <c:y val="0.41278688627081117"/>
          <c:w val="5.9624582921772265E-2"/>
          <c:h val="0.17442600417451509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901492931486634"/>
          <c:h val="0.8403674240804404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Säbo!$B$2:$B$3</c:f>
              <c:numCache>
                <c:formatCode>General</c:formatCode>
                <c:ptCount val="2"/>
                <c:pt idx="0">
                  <c:v>53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52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54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42106915890921"/>
              <c:y val="0.919390142775068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93617887817316425"/>
          <c:y val="0.40985502443261929"/>
          <c:w val="5.9704076274914475E-2"/>
          <c:h val="0.18028995113476148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6.665809305562366E-2"/>
          <c:w val="0.48501760752723511"/>
          <c:h val="0.875578973015501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Mycket gott/                                        Ganska gott</c:v>
                </c:pt>
                <c:pt idx="1">
                  <c:v>Någorlunda</c:v>
                </c:pt>
                <c:pt idx="2">
                  <c:v>Ganska dåligt/Mycket dåligt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27</c:v>
                </c:pt>
                <c:pt idx="1">
                  <c:v>39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49789156637823"/>
          <c:y val="0.14810815135693217"/>
          <c:w val="0.20373111558743487"/>
          <c:h val="0.64968225278335345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36509672402061"/>
          <c:y val="6.1557849837622997E-2"/>
          <c:w val="0.43736256183478306"/>
          <c:h val="0.88214264941108045"/>
        </c:manualLayout>
      </c:layout>
      <c:pieChart>
        <c:varyColors val="1"/>
        <c:ser>
          <c:idx val="0"/>
          <c:order val="0"/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lätta besvär</c:v>
                </c:pt>
                <c:pt idx="2">
                  <c:v>Ja, svåra besvär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40</c:v>
                </c:pt>
                <c:pt idx="1">
                  <c:v>46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ayout>
        <c:manualLayout>
          <c:xMode val="edge"/>
          <c:yMode val="edge"/>
          <c:x val="0.62775948273673565"/>
          <c:y val="0.14898418048038209"/>
          <c:w val="0.25123499663789295"/>
          <c:h val="0.66094896999730668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54187370045446E-2"/>
          <c:y val="5.9713846336096735E-2"/>
          <c:w val="0.57802022847258627"/>
          <c:h val="0.8917165929198686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36</c:v>
                </c:pt>
                <c:pt idx="1">
                  <c:v>41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87404742653359"/>
          <c:y val="0.22228681617851914"/>
          <c:w val="0.18430744798333851"/>
          <c:h val="0.57608826800690582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149707865718814"/>
          <c:y val="5.9866774541531824E-2"/>
          <c:w val="0.53250988685543377"/>
          <c:h val="0.79608353033884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A772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0-5954-4961-9D41-7E2587BC2F08}"/>
              </c:ext>
            </c:extLst>
          </c:dPt>
          <c:dPt>
            <c:idx val="1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954-4961-9D41-7E2587BC2F08}"/>
              </c:ext>
            </c:extLst>
          </c:dPt>
          <c:dPt>
            <c:idx val="3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954-4961-9D41-7E2587BC2F08}"/>
              </c:ext>
            </c:extLst>
          </c:dPt>
          <c:dPt>
            <c:idx val="4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3-5954-4961-9D41-7E2587BC2F08}"/>
              </c:ext>
            </c:extLst>
          </c:dPt>
          <c:dPt>
            <c:idx val="6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4-5954-4961-9D41-7E2587BC2F08}"/>
              </c:ext>
            </c:extLst>
          </c:dPt>
          <c:dPt>
            <c:idx val="7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C-DC77-4337-8D23-AA77AE57FDDC}"/>
              </c:ext>
            </c:extLst>
          </c:dPt>
          <c:dPt>
            <c:idx val="9"/>
            <c:invertIfNegative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5-5954-4961-9D41-7E2587BC2F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Blad1!$A$1:$A$10</c:f>
              <c:strCache>
                <c:ptCount val="10"/>
                <c:pt idx="0">
                  <c:v>Offentlig regi</c:v>
                </c:pt>
                <c:pt idx="1">
                  <c:v>Enskild regi</c:v>
                </c:pt>
                <c:pt idx="3">
                  <c:v>Svarande är någon annan än den äldre</c:v>
                </c:pt>
                <c:pt idx="4">
                  <c:v>Svarande är den äldre själv eller ihop med någon</c:v>
                </c:pt>
                <c:pt idx="6">
                  <c:v>Kvinnor</c:v>
                </c:pt>
                <c:pt idx="7">
                  <c:v>Män</c:v>
                </c:pt>
                <c:pt idx="9">
                  <c:v>Totalt</c:v>
                </c:pt>
              </c:strCache>
            </c:strRef>
          </c:cat>
          <c:val>
            <c:numRef>
              <c:f>Blad1!$B$1:$B$10</c:f>
              <c:numCache>
                <c:formatCode>General</c:formatCode>
                <c:ptCount val="10"/>
                <c:pt idx="0">
                  <c:v>65</c:v>
                </c:pt>
                <c:pt idx="1">
                  <c:v>82</c:v>
                </c:pt>
                <c:pt idx="3">
                  <c:v>74</c:v>
                </c:pt>
                <c:pt idx="4">
                  <c:v>80</c:v>
                </c:pt>
                <c:pt idx="6">
                  <c:v>79</c:v>
                </c:pt>
                <c:pt idx="7">
                  <c:v>73</c:v>
                </c:pt>
                <c:pt idx="9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54-4961-9D41-7E2587BC2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40202752"/>
        <c:axId val="140204288"/>
      </c:barChart>
      <c:catAx>
        <c:axId val="1402027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0204288"/>
        <c:crosses val="autoZero"/>
        <c:auto val="1"/>
        <c:lblAlgn val="ctr"/>
        <c:lblOffset val="100"/>
        <c:noMultiLvlLbl val="0"/>
      </c:catAx>
      <c:valAx>
        <c:axId val="1402042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4144960158487381"/>
              <c:y val="0.913457840849176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140202752"/>
        <c:crosses val="autoZero"/>
        <c:crossBetween val="between"/>
        <c:majorUnit val="20"/>
      </c:valAx>
      <c:spPr>
        <a:solidFill>
          <a:srgbClr val="FFFFFF"/>
        </a:solidFill>
        <a:ln w="25400" cmpd="sng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74</c:v>
                </c:pt>
                <c:pt idx="1">
                  <c:v>56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69</c:v>
                </c:pt>
                <c:pt idx="1">
                  <c:v>62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65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263913276760606"/>
              <c:y val="0.8842441751847286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228284248297353"/>
          <c:y val="0.91017688678977582"/>
          <c:w val="0.74536188751203325"/>
          <c:h val="7.25255587257649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1377695953929181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63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779099616430523"/>
              <c:y val="0.876603324679403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8.1566115946014983E-2"/>
          <c:y val="0.90075622680201783"/>
          <c:w val="0.78865416295980306"/>
          <c:h val="8.1747734011462708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74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7E1-4784-B30C-94AC4D9EB68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E1-4784-B30C-94AC4D9EB68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7E1-4784-B30C-94AC4D9EB6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57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0.86009958049118296"/>
              <c:y val="0.876686683102306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noFill/>
          </a:ln>
        </c:sp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5428408547631187"/>
          <c:y val="0.90583536947220356"/>
          <c:w val="0.70064339547255916"/>
          <c:h val="7.6718553102013309E-2"/>
        </c:manualLayout>
      </c:layout>
      <c:overlay val="0"/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 algn="ctr">
        <a:defRPr lang="en-US" sz="105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0.12307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88235"/>
          <a:ext cx="267168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0.03165</cdr:x>
      <cdr:y>0.09944</cdr:y>
    </cdr:from>
    <cdr:to>
      <cdr:x>0.40409</cdr:x>
      <cdr:y>0.19729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88514" y="469151"/>
          <a:ext cx="339532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Trivs du med ditt rum eller lägenhet?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</a:p>
      </cdr:txBody>
    </cdr:sp>
  </cdr:relSizeAnchor>
  <cdr:relSizeAnchor xmlns:cdr="http://schemas.openxmlformats.org/drawingml/2006/chartDrawing">
    <cdr:from>
      <cdr:x>0.02499</cdr:x>
      <cdr:y>0.37954</cdr:y>
    </cdr:from>
    <cdr:to>
      <cdr:x>0.41583</cdr:x>
      <cdr:y>0.51653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27789" y="1790700"/>
          <a:ext cx="356306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i de gemensamma utrymmena? 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0.02278</cdr:x>
      <cdr:y>0.63591</cdr:y>
    </cdr:from>
    <cdr:to>
      <cdr:x>0.42166</cdr:x>
      <cdr:y>0.73376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07692" y="3000265"/>
          <a:ext cx="363635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utomhus runt ditt boende?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0.76507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733970"/>
          <a:ext cx="376561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och kompetens som behövs för att göra sitt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arbete på ditt boende?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0.01424</cdr:x>
      <cdr:y>0.37352</cdr:y>
    </cdr:from>
    <cdr:to>
      <cdr:x>0.40708</cdr:x>
      <cdr:y>0.51879</cdr:y>
    </cdr:to>
    <cdr:sp macro="" textlink="">
      <cdr:nvSpPr>
        <cdr:cNvPr id="2" name="textruta 2">
          <a:extLst xmlns:a="http://schemas.openxmlformats.org/drawingml/2006/main">
            <a:ext uri="{FF2B5EF4-FFF2-40B4-BE49-F238E27FC236}">
              <a16:creationId xmlns:a16="http://schemas.microsoft.com/office/drawing/2014/main" id="{31E32AF6-ACD5-207C-54B3-4F23405FDAB3}"/>
            </a:ext>
          </a:extLst>
        </cdr:cNvPr>
        <cdr:cNvSpPr txBox="1"/>
      </cdr:nvSpPr>
      <cdr:spPr>
        <a:xfrm xmlns:a="http://schemas.openxmlformats.org/drawingml/2006/main">
          <a:off x="125333" y="1661842"/>
          <a:ext cx="345873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Hur lätt eller svårt är det att få träffa </a:t>
          </a:r>
        </a:p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läkare vid behov? </a:t>
          </a:r>
        </a:p>
        <a:p xmlns:a="http://schemas.openxmlformats.org/drawingml/2006/main"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Mycket lätt / Ganska lätt  </a:t>
          </a:r>
        </a:p>
      </cdr:txBody>
    </cdr:sp>
  </cdr:relSizeAnchor>
  <cdr:relSizeAnchor xmlns:cdr="http://schemas.openxmlformats.org/drawingml/2006/chartDrawing">
    <cdr:from>
      <cdr:x>0.01519</cdr:x>
      <cdr:y>0.66189</cdr:y>
    </cdr:from>
    <cdr:to>
      <cdr:x>0.40803</cdr:x>
      <cdr:y>0.84867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A25AAFC5-8554-B7DB-7653-44EABF52F878}"/>
            </a:ext>
          </a:extLst>
        </cdr:cNvPr>
        <cdr:cNvSpPr txBox="1"/>
      </cdr:nvSpPr>
      <cdr:spPr>
        <a:xfrm xmlns:a="http://schemas.openxmlformats.org/drawingml/2006/main">
          <a:off x="133772" y="2944828"/>
          <a:ext cx="345873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Hur lätt eller svårt är det att få kontakt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med personalen på ditt äldreboende vid behov?</a:t>
          </a:r>
        </a:p>
        <a:p xmlns:a="http://schemas.openxmlformats.org/drawingml/2006/main"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Mycket lätt / Ganska lätt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35EE7-1DA2-42E0-8967-81B881E445B0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46E23-6BCF-4501-B42E-B7D2634E6A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80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418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20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430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716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042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536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975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757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85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040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3147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254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966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6107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13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978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283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18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65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  <a:p>
            <a:endParaRPr lang="sv-SE" sz="12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554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i="1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2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83999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8504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3256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685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statistik-och-data/oppna-jamforelser/socialtjanst/aldreomsorg/vad-tycker-de-aldre-om-aldreomsorg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99" y="1661020"/>
            <a:ext cx="9180001" cy="2550980"/>
          </a:xfrm>
        </p:spPr>
        <p:txBody>
          <a:bodyPr/>
          <a:lstStyle/>
          <a:p>
            <a:br>
              <a:rPr lang="sv-SE" dirty="0"/>
            </a:br>
            <a:r>
              <a:rPr lang="sv-SE" dirty="0"/>
              <a:t>Vad tycker de äldre om äldreomsorgen? 2024</a:t>
            </a:r>
            <a:br>
              <a:rPr lang="sv-SE" dirty="0"/>
            </a:br>
            <a:endParaRPr lang="sv-SE" dirty="0"/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717006"/>
          </a:xfrm>
        </p:spPr>
        <p:txBody>
          <a:bodyPr/>
          <a:lstStyle/>
          <a:p>
            <a:r>
              <a:rPr lang="sv-SE" dirty="0"/>
              <a:t>Särskilt boende</a:t>
            </a:r>
          </a:p>
          <a:p>
            <a:endParaRPr lang="sv-SE" dirty="0"/>
          </a:p>
          <a:p>
            <a:r>
              <a:rPr lang="sv-SE"/>
              <a:t>Resultat för Vellinge</a:t>
            </a:r>
            <a:endParaRPr lang="sv-SE" dirty="0"/>
          </a:p>
        </p:txBody>
      </p:sp>
      <p:pic>
        <p:nvPicPr>
          <p:cNvPr id="4" name="Bild 5">
            <a:extLst>
              <a:ext uri="{FF2B5EF4-FFF2-40B4-BE49-F238E27FC236}">
                <a16:creationId xmlns:a16="http://schemas.microsoft.com/office/drawing/2014/main" id="{1996B044-7A80-A39E-1243-0F42A16C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 txBox="1">
            <a:spLocks noGrp="1"/>
          </p:cNvSpPr>
          <p:nvPr>
            <p:ph type="title" idx="4294967295"/>
          </p:nvPr>
        </p:nvSpPr>
        <p:spPr>
          <a:xfrm>
            <a:off x="894735" y="619432"/>
            <a:ext cx="7681048" cy="6043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94735" y="1465006"/>
            <a:ext cx="8390553" cy="4302594"/>
          </a:xfrm>
        </p:spPr>
        <p:txBody>
          <a:bodyPr/>
          <a:lstStyle/>
          <a:p>
            <a:pPr lvl="0"/>
            <a:r>
              <a:rPr lang="sv-SE" sz="2000" dirty="0"/>
              <a:t>Resultaten som redovisas här är de sammanslagna andelarna positiva svar per fråga. De positiva svarsalternativen är vanligtvis två på varje fråga t. ex. ”Mycket bra” och ”Ganska bra”.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2024”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3"/>
              </a:rPr>
              <a:t>https://www.socialstyrelsen.se/statistik-och-data/oppna-jamforelser/socialtjanst/aldreomsorg/vad-tycker-de-aldre-om-aldreomsorgen/</a:t>
            </a:r>
            <a:endParaRPr lang="sv-SE" sz="20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76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162830" y="884902"/>
            <a:ext cx="7772400" cy="1544673"/>
          </a:xfrm>
        </p:spPr>
        <p:txBody>
          <a:bodyPr/>
          <a:lstStyle/>
          <a:p>
            <a:r>
              <a:rPr lang="sv-SE" sz="3200" dirty="0"/>
              <a:t>Sammantagen nöjdhet fördelat på kön, vem som svarat och regiform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73393" y="550284"/>
            <a:ext cx="9227882" cy="1007831"/>
          </a:xfrm>
        </p:spPr>
        <p:txBody>
          <a:bodyPr/>
          <a:lstStyle/>
          <a:p>
            <a:r>
              <a:rPr lang="sv-SE" spc="-30" dirty="0"/>
              <a:t>Hur nöjd eller missnöjd är du sammantaget med ditt äldreboende?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973394" y="1558116"/>
            <a:ext cx="8311094" cy="5571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 eller Ganska nöjd</a:t>
            </a:r>
            <a:br>
              <a:rPr lang="sv-SE" sz="2000" i="1" dirty="0"/>
            </a:br>
            <a:r>
              <a:rPr lang="sv-SE" sz="2000" i="1" dirty="0"/>
              <a:t>Andel positiva svar i kommunen</a:t>
            </a:r>
          </a:p>
        </p:txBody>
      </p:sp>
      <p:graphicFrame>
        <p:nvGraphicFramePr>
          <p:cNvPr id="17" name="Chart 16" descr="Diagrammet visar hur nöjda eller missnöjda respondenterna är sammantaget med den hemtjänst de har. Uppdelat på kön, hur enkäten besvarades och regiform. 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245157"/>
              </p:ext>
            </p:extLst>
          </p:nvPr>
        </p:nvGraphicFramePr>
        <p:xfrm>
          <a:off x="973393" y="2154563"/>
          <a:ext cx="8173441" cy="398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44769" y="2442025"/>
            <a:ext cx="90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Totalt</a:t>
            </a:r>
          </a:p>
        </p:txBody>
      </p:sp>
      <p:sp>
        <p:nvSpPr>
          <p:cNvPr id="8" name="textruta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77628" y="3176973"/>
            <a:ext cx="1628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Män</a:t>
            </a:r>
          </a:p>
        </p:txBody>
      </p:sp>
      <p:sp>
        <p:nvSpPr>
          <p:cNvPr id="10" name="textruta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37187" y="3350275"/>
            <a:ext cx="1824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Kvinnor</a:t>
            </a:r>
          </a:p>
        </p:txBody>
      </p:sp>
      <p:sp>
        <p:nvSpPr>
          <p:cNvPr id="11" name="textruta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37187" y="3884926"/>
            <a:ext cx="346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den äldre själv eller </a:t>
            </a:r>
          </a:p>
          <a:p>
            <a:r>
              <a:rPr lang="sv-SE" sz="1200" dirty="0"/>
              <a:t>ihop med någon</a:t>
            </a:r>
          </a:p>
        </p:txBody>
      </p:sp>
      <p:sp>
        <p:nvSpPr>
          <p:cNvPr id="18" name="textruta 1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25101" y="4301364"/>
            <a:ext cx="344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någon annan än den</a:t>
            </a:r>
          </a:p>
          <a:p>
            <a:r>
              <a:rPr lang="sv-SE" sz="1200" dirty="0"/>
              <a:t>äldre</a:t>
            </a:r>
          </a:p>
        </p:txBody>
      </p:sp>
      <p:sp>
        <p:nvSpPr>
          <p:cNvPr id="19" name="textruta 1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37187" y="4960176"/>
            <a:ext cx="2510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Enskild regi</a:t>
            </a:r>
          </a:p>
        </p:txBody>
      </p:sp>
      <p:sp>
        <p:nvSpPr>
          <p:cNvPr id="20" name="textruta 1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37187" y="5206480"/>
            <a:ext cx="280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Offentlig regi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973393" y="6295895"/>
            <a:ext cx="8044989" cy="47744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01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80632" y="914399"/>
            <a:ext cx="8025800" cy="1238865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kommunens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7923" y="560439"/>
            <a:ext cx="8533593" cy="1077862"/>
          </a:xfrm>
        </p:spPr>
        <p:txBody>
          <a:bodyPr wrap="square"/>
          <a:lstStyle/>
          <a:p>
            <a:pPr lvl="1" algn="l" rtl="0">
              <a:defRPr/>
            </a:pPr>
            <a:r>
              <a:rPr lang="sv-SE" sz="3000" b="1" kern="1200" dirty="0">
                <a:solidFill>
                  <a:srgbClr val="00385C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2000" i="1" kern="1200" spc="-5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Positiva svar = Ja</a:t>
            </a:r>
            <a:br>
              <a:rPr lang="sv-SE" sz="2000" i="1" kern="1200" spc="-5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</a:br>
            <a:r>
              <a:rPr lang="sv-SE" sz="2000" i="1" kern="1200" spc="-5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Andel positiva svar i kommunen jämfört med länet och riket</a:t>
            </a:r>
          </a:p>
        </p:txBody>
      </p:sp>
      <p:graphicFrame>
        <p:nvGraphicFramePr>
          <p:cNvPr id="9" name="Diagram 15" descr="Diagrammet visar i vilken utsträckning respondenten trivs i sin boendemiljö. 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657224"/>
              </p:ext>
            </p:extLst>
          </p:nvPr>
        </p:nvGraphicFramePr>
        <p:xfrm>
          <a:off x="696170" y="1638300"/>
          <a:ext cx="9116424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707923" y="6295895"/>
            <a:ext cx="8310459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414" y="619433"/>
            <a:ext cx="9229846" cy="1102414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4" name="Diagram 16" descr="Diagrammet visar hur respondenten bedömer maten och måltidsmiljön.  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419656"/>
              </p:ext>
            </p:extLst>
          </p:nvPr>
        </p:nvGraphicFramePr>
        <p:xfrm>
          <a:off x="796414" y="1752075"/>
          <a:ext cx="8908025" cy="445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24233" y="2595128"/>
            <a:ext cx="234007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brukar maten smaka?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24233" y="4353179"/>
            <a:ext cx="409039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Upplever du att måltiderna på ditt äldreboende </a:t>
            </a:r>
          </a:p>
          <a:p>
            <a:r>
              <a:rPr lang="sv-SE" sz="1200" dirty="0"/>
              <a:t>är en trevlig stund på dagen?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96415" y="6207619"/>
            <a:ext cx="8221968" cy="35551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6077" y="589935"/>
            <a:ext cx="9301317" cy="117986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nöjd/bra eller Ganska nöjd/bra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3" name="Diagram 20" descr="Diagrammet visar om respondenten är nöjd med de aktiviteter som erbjuds och om möjligheterna att komma utomhus är bra.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206961"/>
              </p:ext>
            </p:extLst>
          </p:nvPr>
        </p:nvGraphicFramePr>
        <p:xfrm>
          <a:off x="816077" y="1766477"/>
          <a:ext cx="9065342" cy="458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45874" y="2312615"/>
            <a:ext cx="27397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med de aktiviteter som erbjuds på ditt äldreboende?</a:t>
            </a:r>
          </a:p>
          <a:p>
            <a:r>
              <a:rPr lang="sv-SE" sz="12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18461" y="4128852"/>
            <a:ext cx="2755673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Är möjligheterna att komma utomhus bra eller dåliga? 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816077" y="6356350"/>
            <a:ext cx="8202305" cy="36512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4515" y="618915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Diagrammet visar hur respondenten bedömer hjälpens utförande.  Fördelat på riket, län och kommu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262065"/>
              </p:ext>
            </p:extLst>
          </p:nvPr>
        </p:nvGraphicFramePr>
        <p:xfrm>
          <a:off x="764514" y="1818752"/>
          <a:ext cx="9156234" cy="456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0864" y="2269254"/>
            <a:ext cx="43184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ha tillräckligt med tid </a:t>
            </a:r>
          </a:p>
          <a:p>
            <a:r>
              <a:rPr lang="sv-SE" sz="1200" dirty="0"/>
              <a:t>för att kunna utföra sitt arbete hos dig?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0864" y="3342297"/>
            <a:ext cx="340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200" i="1" dirty="0"/>
              <a:t>Ja, alltid / Oftast </a:t>
            </a:r>
          </a:p>
        </p:txBody>
      </p:sp>
      <p:sp>
        <p:nvSpPr>
          <p:cNvPr id="12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7160" y="4630828"/>
            <a:ext cx="271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du kunna påverka vid vilka tider du får hjälp? T.ex. tid för att duscha/ bada, gå och lägga dig etc.</a:t>
            </a:r>
          </a:p>
          <a:p>
            <a:r>
              <a:rPr lang="sv-SE" sz="1200" i="1" dirty="0"/>
              <a:t>Ja, alltid / Oftast </a:t>
            </a:r>
            <a:r>
              <a:rPr lang="sv-SE" sz="12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64515" y="6356349"/>
            <a:ext cx="8253867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6581" y="668594"/>
            <a:ext cx="9078181" cy="112793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2" name="Diagram 18" descr="Diagrammet visar hur respondenterna upplever personalens bemötande och sitt inflytande. Fördelat på riket, län och kommun.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4165296"/>
              </p:ext>
            </p:extLst>
          </p:nvPr>
        </p:nvGraphicFramePr>
        <p:xfrm>
          <a:off x="786582" y="1796527"/>
          <a:ext cx="9360308" cy="448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86581" y="2442389"/>
            <a:ext cx="27193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bemöta dig på ett bra sätt?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99918" y="4270268"/>
            <a:ext cx="249038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ta hänsyn till dina åsikter och önskemål om hur hjälpen ska utföras?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86581" y="6356349"/>
            <a:ext cx="823180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 descr="Diagrammet visar hur respondenterna upplever språk och kompetens hos personal. Fördelat på riket, län och kommun."/>
          <p:cNvSpPr>
            <a:spLocks noGrp="1"/>
          </p:cNvSpPr>
          <p:nvPr>
            <p:ph type="title"/>
          </p:nvPr>
        </p:nvSpPr>
        <p:spPr>
          <a:xfrm>
            <a:off x="737420" y="648929"/>
            <a:ext cx="7750548" cy="1130095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Diagram 19" descr="Diagrammet visar hur respondenterna upplever språk och kompetens hos personal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8407747"/>
              </p:ext>
            </p:extLst>
          </p:nvPr>
        </p:nvGraphicFramePr>
        <p:xfrm>
          <a:off x="737419" y="1779026"/>
          <a:ext cx="9242323" cy="4430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37418" y="2493623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37418" y="6356349"/>
            <a:ext cx="6026367" cy="200426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624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009" y="568172"/>
            <a:ext cx="8522279" cy="58592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 för er kommun</a:t>
            </a:r>
            <a:endParaRPr lang="sv-SE" spc="-3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55009" y="1251751"/>
            <a:ext cx="10127356" cy="4483224"/>
          </a:xfrm>
        </p:spPr>
        <p:txBody>
          <a:bodyPr/>
          <a:lstStyle/>
          <a:p>
            <a:r>
              <a:rPr lang="sv-SE" sz="2000" dirty="0"/>
              <a:t>Det här är en sammanställning av några av er kommuns resultat.</a:t>
            </a: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Först presenteras bakgrundsinformation om deltagarna. 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I resultatredovisningen visas först era resultatet på frågan om den sammantagna nöjdheten fördelat på kön, vem som svarat och regiform.</a:t>
            </a:r>
            <a:r>
              <a:rPr lang="sv-SE" sz="2000" dirty="0">
                <a:solidFill>
                  <a:srgbClr val="000000"/>
                </a:solidFill>
              </a:rPr>
              <a:t> </a:t>
            </a:r>
            <a:br>
              <a:rPr lang="sv-SE" sz="2000" dirty="0">
                <a:solidFill>
                  <a:srgbClr val="000000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Därefter presenteras kommunens resultat jämfört med ert län och riket. 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I sista delen jämförs era resultat för i år med era resultat två tidigare år (2023 och 2022). </a:t>
            </a:r>
          </a:p>
          <a:p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/>
              <a:t>Enkäten och mer information om undersökningen finns på:</a:t>
            </a:r>
          </a:p>
          <a:p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hur respondenterna upplever trygghet och förtroende i det stöd de får. Fördelat på riket, län och kommun. "/>
          <p:cNvSpPr>
            <a:spLocks noGrp="1"/>
          </p:cNvSpPr>
          <p:nvPr>
            <p:ph type="title"/>
          </p:nvPr>
        </p:nvSpPr>
        <p:spPr>
          <a:xfrm>
            <a:off x="676023" y="657398"/>
            <a:ext cx="9651318" cy="1161570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Positiva svar = Mycket tryggt eller Ganska tryggt och Ja, för alla eller Ja, för flertalet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2" name="Diagram 19" descr="Diagrammet visar hur respondenterna upplever trygghet och förtroende i det stöd de får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0225709"/>
              </p:ext>
            </p:extLst>
          </p:nvPr>
        </p:nvGraphicFramePr>
        <p:xfrm>
          <a:off x="676023" y="1818968"/>
          <a:ext cx="9431539" cy="448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1002892" y="2652156"/>
            <a:ext cx="283096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på ditt äldreboende?</a:t>
            </a:r>
          </a:p>
          <a:p>
            <a:r>
              <a:rPr lang="sv-SE" sz="12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1002892" y="4442784"/>
            <a:ext cx="298148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på ditt äldreboende?</a:t>
            </a:r>
          </a:p>
          <a:p>
            <a:r>
              <a:rPr lang="sv-SE" sz="1200" i="1" dirty="0"/>
              <a:t>Ja, för alla i personalen / </a:t>
            </a:r>
          </a:p>
          <a:p>
            <a:r>
              <a:rPr lang="sv-SE" sz="1200" i="1" dirty="0"/>
              <a:t>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76023" y="6356350"/>
            <a:ext cx="505780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4849" y="614833"/>
            <a:ext cx="7108256" cy="1154973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Positiva svar = Mycket lätt eller Ganska lätt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3" name="Diagram 21" descr="Diagrammet visar hur respondenterna upplever tillgänglighet till sjuksköterska, läkare och personal på boendet. Fördelat på riket, län och stadsdel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01647"/>
              </p:ext>
            </p:extLst>
          </p:nvPr>
        </p:nvGraphicFramePr>
        <p:xfrm>
          <a:off x="744850" y="1769806"/>
          <a:ext cx="9175897" cy="447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44849" y="2224685"/>
            <a:ext cx="450036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sjuksköterska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18201" y="3386560"/>
            <a:ext cx="446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läkare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200" dirty="0"/>
          </a:p>
        </p:txBody>
      </p:sp>
      <p:sp>
        <p:nvSpPr>
          <p:cNvPr id="11" name="textruta 1"/>
          <p:cNvSpPr txBox="1"/>
          <p:nvPr/>
        </p:nvSpPr>
        <p:spPr>
          <a:xfrm>
            <a:off x="744849" y="4591905"/>
            <a:ext cx="27432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kontakt med personalen på ditt äldreboende, vid behov?</a:t>
            </a:r>
            <a:br>
              <a:rPr lang="sv-SE" sz="1200" dirty="0"/>
            </a:br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53764" y="6258182"/>
            <a:ext cx="5406273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hur nöjda respondenterna är med äldreboendet som helhet och om de vet var de kan framföra synpunkter eller klagomål. Fördelat på riket, län och kommun. "/>
          <p:cNvSpPr>
            <a:spLocks noGrp="1"/>
          </p:cNvSpPr>
          <p:nvPr>
            <p:ph type="title"/>
          </p:nvPr>
        </p:nvSpPr>
        <p:spPr>
          <a:xfrm>
            <a:off x="794010" y="695536"/>
            <a:ext cx="7489377" cy="1081038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Positiva svar = Mycket nöjd eller Ganska nöjd och Ja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2" name="Diagram 22" descr="Diagrammet visar hur nöjda respondenterna är med äldreboendet som helhet och om de vet var de kan framföra synpunkter eller klagomål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349006"/>
              </p:ext>
            </p:extLst>
          </p:nvPr>
        </p:nvGraphicFramePr>
        <p:xfrm>
          <a:off x="794011" y="1823569"/>
          <a:ext cx="9313550" cy="448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94011" y="2483203"/>
            <a:ext cx="307006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</a:t>
            </a:r>
          </a:p>
          <a:p>
            <a:r>
              <a:rPr lang="sv-SE" sz="1200" dirty="0"/>
              <a:t>sammantaget med ditt äldreboende?</a:t>
            </a:r>
          </a:p>
          <a:p>
            <a:r>
              <a:rPr lang="sv-SE" sz="12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794011" y="4172840"/>
            <a:ext cx="307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Vet du vart du ska vända dig om du vill framföra synpunkter eller klagomål på äldreboendet?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94011" y="6309355"/>
            <a:ext cx="5406273" cy="412120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949" y="1052052"/>
            <a:ext cx="10363200" cy="1052051"/>
          </a:xfrm>
        </p:spPr>
        <p:txBody>
          <a:bodyPr/>
          <a:lstStyle/>
          <a:p>
            <a:r>
              <a:rPr lang="sv-SE" sz="3200" dirty="0"/>
              <a:t>Några jämförelser av kommunens resultat </a:t>
            </a:r>
            <a:br>
              <a:rPr lang="sv-SE" sz="3200" dirty="0"/>
            </a:br>
            <a:r>
              <a:rPr lang="sv-SE" sz="3200" dirty="0"/>
              <a:t>åren 2022, 2023 och 2024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C936035-B0DA-4506-9116-8D4B1953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-109" b="37159"/>
          <a:stretch/>
        </p:blipFill>
        <p:spPr>
          <a:xfrm>
            <a:off x="0" y="1548842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129592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8090" y="639097"/>
            <a:ext cx="9273874" cy="445050"/>
          </a:xfrm>
        </p:spPr>
        <p:txBody>
          <a:bodyPr/>
          <a:lstStyle/>
          <a:p>
            <a:r>
              <a:rPr lang="sv-SE" dirty="0"/>
              <a:t>Boendemiljö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98090" y="1084148"/>
            <a:ext cx="9868310" cy="6168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</a:t>
            </a:r>
            <a:br>
              <a:rPr lang="sv-SE" sz="2000" i="1" dirty="0"/>
            </a:br>
            <a:r>
              <a:rPr lang="sv-SE" sz="2000" i="1" dirty="0"/>
              <a:t>Andel positiva svar i kommunen – jämfört med tidigare år</a:t>
            </a:r>
            <a:endParaRPr lang="sv-SE" sz="2000" dirty="0"/>
          </a:p>
          <a:p>
            <a:pPr lvl="1"/>
            <a:endParaRPr lang="sv-SE" sz="2000" i="1" dirty="0"/>
          </a:p>
          <a:p>
            <a:pPr lvl="1"/>
            <a:endParaRPr lang="sv-SE" sz="2000" dirty="0"/>
          </a:p>
        </p:txBody>
      </p:sp>
      <p:graphicFrame>
        <p:nvGraphicFramePr>
          <p:cNvPr id="7" name="Diagram 24" descr="Diagrammet visar i vilken utsträckning respondenten trivs i sin boendemiljö. 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673317"/>
              </p:ext>
            </p:extLst>
          </p:nvPr>
        </p:nvGraphicFramePr>
        <p:xfrm>
          <a:off x="698090" y="1700982"/>
          <a:ext cx="9045678" cy="451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1383654E-B7A9-3830-42C6-5B838F2CF911}"/>
              </a:ext>
            </a:extLst>
          </p:cNvPr>
          <p:cNvSpPr txBox="1"/>
          <p:nvPr/>
        </p:nvSpPr>
        <p:spPr>
          <a:xfrm>
            <a:off x="835742" y="2246619"/>
            <a:ext cx="311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Trivs du med ditt rum eller lägenhet?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35742" y="3429000"/>
            <a:ext cx="311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Är det trivsamt i de gemensamma </a:t>
            </a:r>
          </a:p>
          <a:p>
            <a:r>
              <a:rPr lang="sv-SE" sz="1200" dirty="0"/>
              <a:t>utrymmena?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FBDACBE-224B-4898-CD96-A6C9FA0222C0}"/>
              </a:ext>
            </a:extLst>
          </p:cNvPr>
          <p:cNvSpPr txBox="1"/>
          <p:nvPr/>
        </p:nvSpPr>
        <p:spPr>
          <a:xfrm>
            <a:off x="835742" y="4754174"/>
            <a:ext cx="448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Är det trivsamt utomhus runt ditt boende?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698090" y="6224694"/>
            <a:ext cx="8320292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07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034" y="624365"/>
            <a:ext cx="7646278" cy="490133"/>
          </a:xfrm>
        </p:spPr>
        <p:txBody>
          <a:bodyPr/>
          <a:lstStyle/>
          <a:p>
            <a:r>
              <a:rPr lang="sv-SE" dirty="0"/>
              <a:t>Mat- och måltidsmiljö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64034" y="1114498"/>
            <a:ext cx="8240714" cy="598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bra och Ganska bra samt Ja, alltid och Oftast </a:t>
            </a:r>
            <a:br>
              <a:rPr lang="sv-SE" sz="2000" i="1" dirty="0"/>
            </a:br>
            <a:r>
              <a:rPr lang="sv-SE" sz="2000" i="1" dirty="0"/>
              <a:t>Andel positiva svar i kommunen – jämfört med tidigare år</a:t>
            </a:r>
            <a:endParaRPr lang="sv-SE" sz="2000" dirty="0"/>
          </a:p>
          <a:p>
            <a:pPr lvl="1"/>
            <a:endParaRPr lang="sv-SE" sz="2000" i="1" dirty="0"/>
          </a:p>
        </p:txBody>
      </p:sp>
      <p:graphicFrame>
        <p:nvGraphicFramePr>
          <p:cNvPr id="7" name="Diagram 24" descr="Diagrammet visar hur respondenten bedömer maten och måltidsmiljön.  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160660"/>
              </p:ext>
            </p:extLst>
          </p:nvPr>
        </p:nvGraphicFramePr>
        <p:xfrm>
          <a:off x="648040" y="1747106"/>
          <a:ext cx="8958076" cy="470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732989" y="2707542"/>
            <a:ext cx="288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brukar maten smaka?</a:t>
            </a:r>
          </a:p>
          <a:p>
            <a:r>
              <a:rPr lang="sv-SE" sz="1200" i="1" dirty="0"/>
              <a:t>Mycket bra / Ganska bra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32989" y="4367506"/>
            <a:ext cx="287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Upplever du att måltiderna på ditt</a:t>
            </a:r>
            <a:br>
              <a:rPr lang="sv-SE" sz="1200" dirty="0"/>
            </a:br>
            <a:r>
              <a:rPr lang="sv-SE" sz="1200" dirty="0"/>
              <a:t>äldreboende är en trevlig stund på dagen?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648040" y="6454240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438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3867" y="592200"/>
            <a:ext cx="9119062" cy="511565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82991" y="1053308"/>
            <a:ext cx="9892533" cy="595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 och Ganska nöjd samt Mycket bra och Ganska bra </a:t>
            </a:r>
            <a:br>
              <a:rPr lang="sv-SE" sz="2000" i="1" dirty="0"/>
            </a:br>
            <a:r>
              <a:rPr lang="sv-SE" sz="2000" i="1" dirty="0"/>
              <a:t>Andel positiva svar i kommunen – jämfört med tidigare år</a:t>
            </a:r>
            <a:endParaRPr lang="sv-SE" sz="2000" dirty="0"/>
          </a:p>
          <a:p>
            <a:pPr lvl="1"/>
            <a:endParaRPr lang="sv-SE" sz="1600" dirty="0"/>
          </a:p>
        </p:txBody>
      </p:sp>
      <p:graphicFrame>
        <p:nvGraphicFramePr>
          <p:cNvPr id="7" name="Diagram 24" descr="Diagrammet visar om respondenten är nöjd med de aktiviteter som erbjuds och om möjligheterna att komma utomhus är bra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520130"/>
              </p:ext>
            </p:extLst>
          </p:nvPr>
        </p:nvGraphicFramePr>
        <p:xfrm>
          <a:off x="673867" y="1685916"/>
          <a:ext cx="9276378" cy="467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739227" y="2453923"/>
            <a:ext cx="302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nöjd eller missnöjd är du med de</a:t>
            </a:r>
            <a:br>
              <a:rPr lang="sv-SE" sz="1200" dirty="0"/>
            </a:br>
            <a:r>
              <a:rPr lang="sv-SE" sz="1200" dirty="0"/>
              <a:t>aktiviteter som erbjuds på ditt äldreboende?</a:t>
            </a:r>
          </a:p>
          <a:p>
            <a:r>
              <a:rPr lang="sv-SE" sz="1200" i="1" dirty="0"/>
              <a:t>Mycket nöjd / Ganska nöjd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39227" y="4359861"/>
            <a:ext cx="287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Är möjligheterna att komma utomhus bra eller dåliga?</a:t>
            </a:r>
          </a:p>
          <a:p>
            <a:r>
              <a:rPr lang="sv-SE" sz="1200" i="1" dirty="0"/>
              <a:t>Mycket bra / Ganska bra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673867" y="6417563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657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9379" y="601591"/>
            <a:ext cx="7646278" cy="466684"/>
          </a:xfrm>
        </p:spPr>
        <p:txBody>
          <a:bodyPr/>
          <a:lstStyle/>
          <a:p>
            <a:r>
              <a:rPr lang="sv-SE" dirty="0"/>
              <a:t>Hjälpens utförande</a:t>
            </a:r>
            <a:endParaRPr lang="sv-SE" spc="-5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216310" y="1068275"/>
            <a:ext cx="6933183" cy="559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spcAft>
                <a:spcPts val="0"/>
              </a:spcAft>
            </a:pPr>
            <a:r>
              <a:rPr lang="sv-SE" sz="2000" i="1" dirty="0"/>
              <a:t>Positiva svar = Ja, alltid och Oftast</a:t>
            </a:r>
            <a:br>
              <a:rPr lang="sv-SE" sz="2000" i="1" dirty="0"/>
            </a:br>
            <a:r>
              <a:rPr lang="sv-SE" sz="2000" i="1" dirty="0"/>
              <a:t>Andel positiva svar kommunen – jämfört med tidigare år</a:t>
            </a:r>
          </a:p>
          <a:p>
            <a:pPr lvl="1"/>
            <a:endParaRPr lang="sv-SE" sz="2000" dirty="0"/>
          </a:p>
        </p:txBody>
      </p:sp>
      <p:graphicFrame>
        <p:nvGraphicFramePr>
          <p:cNvPr id="8" name="Diagram 25" descr="Diagrammet visar hur respondenten bedömer hjälpens utförande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609835"/>
              </p:ext>
            </p:extLst>
          </p:nvPr>
        </p:nvGraphicFramePr>
        <p:xfrm>
          <a:off x="634540" y="1693565"/>
          <a:ext cx="9128892" cy="456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672749" y="2259147"/>
            <a:ext cx="3026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personalen ha tillräckligt med tid</a:t>
            </a:r>
            <a:br>
              <a:rPr lang="sv-SE" sz="1200" dirty="0"/>
            </a:br>
            <a:r>
              <a:rPr lang="sv-SE" sz="1200" dirty="0"/>
              <a:t>för att kunna utföra sitt arbete hos dig?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76724" y="3471114"/>
            <a:ext cx="301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personalen meddela dig i förväg om tillfälliga förändringar?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5596395-95AD-4B3F-6EB2-795AE2FE964F}"/>
              </a:ext>
            </a:extLst>
          </p:cNvPr>
          <p:cNvSpPr txBox="1"/>
          <p:nvPr/>
        </p:nvSpPr>
        <p:spPr>
          <a:xfrm>
            <a:off x="709379" y="4683081"/>
            <a:ext cx="301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du kunna påverka vid vilka tider du får hjälp?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34540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82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1508" y="634528"/>
            <a:ext cx="7646278" cy="491860"/>
          </a:xfrm>
        </p:spPr>
        <p:txBody>
          <a:bodyPr/>
          <a:lstStyle/>
          <a:p>
            <a:r>
              <a:rPr lang="sv-SE" dirty="0">
                <a:solidFill>
                  <a:srgbClr val="002B45"/>
                </a:solidFill>
              </a:rPr>
              <a:t>Bemötande och inflytande</a:t>
            </a:r>
            <a:endParaRPr lang="sv-SE" spc="-5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41508" y="1126388"/>
            <a:ext cx="7646278" cy="559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Ja, alltid och Oftast</a:t>
            </a:r>
            <a:br>
              <a:rPr lang="sv-SE" sz="2000" b="1" dirty="0"/>
            </a:br>
            <a:r>
              <a:rPr lang="sv-SE" sz="2000" i="1" dirty="0"/>
              <a:t>Andel positiva svar i kommunen - jämfört med tidigare år</a:t>
            </a:r>
            <a:endParaRPr lang="sv-SE" sz="2000" dirty="0"/>
          </a:p>
        </p:txBody>
      </p:sp>
      <p:graphicFrame>
        <p:nvGraphicFramePr>
          <p:cNvPr id="8" name="Diagram 25" descr="Diagrammet visar hur respondenterna upplever personalens bemötande och sitt inflytande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489440"/>
              </p:ext>
            </p:extLst>
          </p:nvPr>
        </p:nvGraphicFramePr>
        <p:xfrm>
          <a:off x="641508" y="1746249"/>
          <a:ext cx="8885950" cy="4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724587" y="2608441"/>
            <a:ext cx="296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personalen bemöta dig</a:t>
            </a:r>
            <a:br>
              <a:rPr lang="sv-SE" sz="1200" dirty="0"/>
            </a:br>
            <a:r>
              <a:rPr lang="sv-SE" sz="1200" dirty="0"/>
              <a:t>på ett bra sätt?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24587" y="4249559"/>
            <a:ext cx="295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personalen ta hänsyn till dina</a:t>
            </a:r>
            <a:br>
              <a:rPr lang="sv-SE" sz="1200" dirty="0"/>
            </a:br>
            <a:r>
              <a:rPr lang="sv-SE" sz="1200" dirty="0"/>
              <a:t>åsikter och önskemål om hur hjälpen</a:t>
            </a:r>
            <a:br>
              <a:rPr lang="sv-SE" sz="1200" dirty="0"/>
            </a:br>
            <a:r>
              <a:rPr lang="sv-SE" sz="1200" dirty="0"/>
              <a:t>ska utföras?</a:t>
            </a:r>
          </a:p>
          <a:p>
            <a:r>
              <a:rPr lang="sv-SE" sz="1200" i="1" dirty="0"/>
              <a:t>Ja, alltid / Oftast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1509" y="6295895"/>
            <a:ext cx="8376874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2842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1015" y="737106"/>
            <a:ext cx="7646278" cy="559406"/>
          </a:xfrm>
        </p:spPr>
        <p:txBody>
          <a:bodyPr/>
          <a:lstStyle/>
          <a:p>
            <a:r>
              <a:rPr lang="sv-SE" dirty="0">
                <a:solidFill>
                  <a:srgbClr val="002B45"/>
                </a:solidFill>
              </a:rPr>
              <a:t>Språk och kompetens</a:t>
            </a:r>
            <a:endParaRPr lang="sv-SE" spc="-5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41014" y="1242326"/>
            <a:ext cx="7073953" cy="561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>
                <a:solidFill>
                  <a:srgbClr val="017CC1"/>
                </a:solidFill>
              </a:rPr>
              <a:t>Andel positiva svar i kommunen – jämfört med tidigare år</a:t>
            </a:r>
            <a:endParaRPr lang="sv-SE" sz="2000" dirty="0"/>
          </a:p>
        </p:txBody>
      </p:sp>
      <p:graphicFrame>
        <p:nvGraphicFramePr>
          <p:cNvPr id="8" name="Diagram 25" descr="Diagrammet visar hur respondenterna upplever språk och kompetens hos personal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886252"/>
              </p:ext>
            </p:extLst>
          </p:nvPr>
        </p:nvGraphicFramePr>
        <p:xfrm>
          <a:off x="841015" y="1864916"/>
          <a:ext cx="8854710" cy="450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867618" y="2657245"/>
            <a:ext cx="296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Pratar och förstår 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67618" y="4368298"/>
            <a:ext cx="295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00"/>
                </a:solidFill>
              </a:rPr>
              <a:t>Tycker du att personalen har den kunskap och kompetens som behövs för att göra sitt arbete på ditt boende?</a:t>
            </a:r>
          </a:p>
          <a:p>
            <a:r>
              <a:rPr lang="sv-SE" sz="1200" i="1" dirty="0"/>
              <a:t>Ja, alla / Ja, flertalet</a:t>
            </a: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841015" y="638066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9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14400" y="1137683"/>
            <a:ext cx="10363200" cy="1408385"/>
          </a:xfrm>
        </p:spPr>
        <p:txBody>
          <a:bodyPr/>
          <a:lstStyle/>
          <a:p>
            <a:r>
              <a:rPr lang="sv-SE" sz="3200" dirty="0"/>
              <a:t>Bakgrundsinformation om årets deltagare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48841"/>
            <a:ext cx="121920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3531" y="615502"/>
            <a:ext cx="7646278" cy="619767"/>
          </a:xfrm>
        </p:spPr>
        <p:txBody>
          <a:bodyPr/>
          <a:lstStyle/>
          <a:p>
            <a:r>
              <a:rPr lang="sv-SE" dirty="0"/>
              <a:t>Trygghet och förtroende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693531" y="1211662"/>
            <a:ext cx="9266546" cy="6197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Mycket tryggt eller Ganska tryggt och Ja, för alla eller Ja, för flertalet 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>
                <a:solidFill>
                  <a:srgbClr val="017CC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Diagrammet visar hur respondenterna upplever trygghet och förtroende i det stöd de får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386239"/>
              </p:ext>
            </p:extLst>
          </p:nvPr>
        </p:nvGraphicFramePr>
        <p:xfrm>
          <a:off x="693531" y="1831428"/>
          <a:ext cx="9266546" cy="441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755774" y="2665900"/>
            <a:ext cx="289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tryggt eller otryggt känns det att </a:t>
            </a:r>
            <a:br>
              <a:rPr lang="sv-SE" sz="1200" dirty="0"/>
            </a:br>
            <a:r>
              <a:rPr lang="sv-SE" sz="1200" dirty="0"/>
              <a:t>bo på ditt äldreboende?</a:t>
            </a:r>
          </a:p>
          <a:p>
            <a:r>
              <a:rPr lang="sv-SE" sz="1200" i="1" dirty="0"/>
              <a:t>Mycket tryggt / Ganska tryggt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35156" y="4618200"/>
            <a:ext cx="287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Känner du förtroende för personalen</a:t>
            </a:r>
            <a:br>
              <a:rPr lang="sv-SE" sz="1200" dirty="0"/>
            </a:br>
            <a:r>
              <a:rPr lang="sv-SE" sz="1200" dirty="0"/>
              <a:t>på ditt äldreboende?</a:t>
            </a:r>
          </a:p>
          <a:p>
            <a:r>
              <a:rPr lang="sv-SE" sz="1200" i="1" dirty="0"/>
              <a:t>Ja, för alla / Ja, för flertalet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693531" y="6440129"/>
            <a:ext cx="8324851" cy="206477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759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3195" y="674378"/>
            <a:ext cx="7646278" cy="513411"/>
          </a:xfrm>
        </p:spPr>
        <p:txBody>
          <a:bodyPr/>
          <a:lstStyle/>
          <a:p>
            <a:r>
              <a:rPr lang="sv-SE" dirty="0"/>
              <a:t>Tillgänglighet</a:t>
            </a: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13195" y="1187789"/>
            <a:ext cx="7367528" cy="592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Mycket lätt eller Ganska lätt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>
                <a:solidFill>
                  <a:srgbClr val="017CC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Diagrammet visar hur respondenterna upplever tillgänglighet till sjuksköterska, läkare och personal på boendet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314385"/>
              </p:ext>
            </p:extLst>
          </p:nvPr>
        </p:nvGraphicFramePr>
        <p:xfrm>
          <a:off x="713194" y="1828800"/>
          <a:ext cx="9266547" cy="447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6967" y="2371708"/>
            <a:ext cx="2894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lätt eller svårt är det att få träffa sjuksköterska vid behov? </a:t>
            </a:r>
          </a:p>
          <a:p>
            <a:r>
              <a:rPr lang="sv-SE" sz="1200" i="1" dirty="0"/>
              <a:t>Mycket lätt / Ganska lätt  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713195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008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7755" y="727587"/>
            <a:ext cx="9254209" cy="525467"/>
          </a:xfrm>
        </p:spPr>
        <p:txBody>
          <a:bodyPr/>
          <a:lstStyle/>
          <a:p>
            <a:r>
              <a:rPr lang="sv-SE" dirty="0"/>
              <a:t>Hjälpen i sin helhet och synpunkter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17755" y="1283283"/>
            <a:ext cx="8975460" cy="588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Mycket nöjd eller Ganska nöjd och Ja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>
                <a:solidFill>
                  <a:srgbClr val="017CC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Diagrammet visar hur nöjda respondenterna är med äldreboendet som helhet och om de vet var de kan framföra synpunkter eller klagomål. Jämfört med tidigare å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811983"/>
              </p:ext>
            </p:extLst>
          </p:nvPr>
        </p:nvGraphicFramePr>
        <p:xfrm>
          <a:off x="748644" y="1932733"/>
          <a:ext cx="9254209" cy="433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748644" y="2875001"/>
            <a:ext cx="288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nöjd eller missnöjd är du sammantaget med ditt äldreboende?</a:t>
            </a:r>
          </a:p>
          <a:p>
            <a:r>
              <a:rPr lang="sv-SE" sz="1200" i="1" dirty="0"/>
              <a:t>Mycket nöjd / Ganska nöjd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748644" y="4493390"/>
            <a:ext cx="2894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Vet du vart du ska vända dig om du vill framföra synpunkter eller klagomål på äldreboendet?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717756" y="6295895"/>
            <a:ext cx="5260258" cy="425580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835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867377" y="1349584"/>
            <a:ext cx="9107348" cy="1141989"/>
          </a:xfrm>
        </p:spPr>
        <p:txBody>
          <a:bodyPr/>
          <a:lstStyle/>
          <a:p>
            <a:r>
              <a:rPr lang="sv-SE" sz="3200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2024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858296"/>
            <a:ext cx="8743104" cy="3923071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2023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Personer som enbart hade hemtjänstinsatser i form av </a:t>
            </a:r>
            <a:r>
              <a:rPr lang="sv-SE" sz="2000" dirty="0" err="1"/>
              <a:t>nattillsyn</a:t>
            </a:r>
            <a:r>
              <a:rPr lang="sv-SE" sz="2000" dirty="0"/>
              <a:t>, matdistribution och/eller trygghetslarm eller som enbart hade beslut om korttidsboende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828801"/>
            <a:ext cx="8335547" cy="4005476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26 maj 2024.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144000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6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6011" y="687601"/>
            <a:ext cx="8371277" cy="715315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  <a:endParaRPr lang="sv-SE" spc="-3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906011" y="1518407"/>
            <a:ext cx="9815580" cy="4249193"/>
          </a:xfrm>
        </p:spPr>
        <p:txBody>
          <a:bodyPr/>
          <a:lstStyle/>
          <a:p>
            <a:r>
              <a:rPr lang="sv-SE" sz="2000"/>
              <a:t>Totalt i riket svarade 32 414 personer på årets enkät till äldre personer som bor på särskilt boende, vilket är 44,1 % av de som hade möjlighet att delta.</a:t>
            </a:r>
            <a:endParaRPr lang="sv-SE" sz="2000" dirty="0"/>
          </a:p>
          <a:p>
            <a:endParaRPr lang="sv-SE" sz="2000" dirty="0"/>
          </a:p>
          <a:p>
            <a:r>
              <a:rPr lang="sv-SE" sz="2000"/>
              <a:t>I Vellinge svarade 99 personer, vilket är 45,6 % av de tillfrågade.</a:t>
            </a: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798614" y="6161161"/>
            <a:ext cx="8213039" cy="37775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/>
          <p:cNvSpPr>
            <a:spLocks noGrp="1"/>
          </p:cNvSpPr>
          <p:nvPr>
            <p:ph type="title"/>
          </p:nvPr>
        </p:nvSpPr>
        <p:spPr>
          <a:xfrm>
            <a:off x="636889" y="805070"/>
            <a:ext cx="9720000" cy="480567"/>
          </a:xfrm>
        </p:spPr>
        <p:txBody>
          <a:bodyPr/>
          <a:lstStyle/>
          <a:p>
            <a:r>
              <a:rPr lang="sv-SE" sz="3200" dirty="0"/>
              <a:t>Vilka var kommunens deltagare? </a:t>
            </a:r>
          </a:p>
        </p:txBody>
      </p:sp>
      <p:graphicFrame>
        <p:nvGraphicFramePr>
          <p:cNvPr id="6" name="Chart 5" descr="Diagrammet visar könsfördelningen bland respondenterna 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154472"/>
              </p:ext>
            </p:extLst>
          </p:nvPr>
        </p:nvGraphicFramePr>
        <p:xfrm>
          <a:off x="200835" y="1179870"/>
          <a:ext cx="6209797" cy="430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 descr="Diagrammet visar åldersfördelningen bland respondentern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369661"/>
              </p:ext>
            </p:extLst>
          </p:nvPr>
        </p:nvGraphicFramePr>
        <p:xfrm>
          <a:off x="5411931" y="1465006"/>
          <a:ext cx="6209797" cy="384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636889" y="6182988"/>
            <a:ext cx="5085485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04569" y="834887"/>
            <a:ext cx="8987056" cy="553968"/>
          </a:xfrm>
        </p:spPr>
        <p:txBody>
          <a:bodyPr/>
          <a:lstStyle/>
          <a:p>
            <a:r>
              <a:rPr lang="sv-SE" spc="-50" dirty="0"/>
              <a:t>Självupplevd  hälsa?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828339" y="1377954"/>
            <a:ext cx="720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852344"/>
              </p:ext>
            </p:extLst>
          </p:nvPr>
        </p:nvGraphicFramePr>
        <p:xfrm>
          <a:off x="1879103" y="1931921"/>
          <a:ext cx="7987209" cy="442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2638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83227" y="854764"/>
            <a:ext cx="8908398" cy="562493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933720" y="1417257"/>
            <a:ext cx="811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8" name="Chart 7" descr="Diagrammet visar i vilken utsträckning respondenterna har besvär av ängslan, oro eller ångest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384096"/>
              </p:ext>
            </p:extLst>
          </p:nvPr>
        </p:nvGraphicFramePr>
        <p:xfrm>
          <a:off x="1337186" y="2044200"/>
          <a:ext cx="8322379" cy="412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550503" y="6170400"/>
            <a:ext cx="8477608" cy="501449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6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666974"/>
            <a:ext cx="9720000" cy="580913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48640" y="1163259"/>
            <a:ext cx="942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40627"/>
              </p:ext>
            </p:extLst>
          </p:nvPr>
        </p:nvGraphicFramePr>
        <p:xfrm>
          <a:off x="1986116" y="1792981"/>
          <a:ext cx="7032266" cy="455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55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042218"/>
            <a:ext cx="10363200" cy="737421"/>
          </a:xfrm>
        </p:spPr>
        <p:txBody>
          <a:bodyPr/>
          <a:lstStyle/>
          <a:p>
            <a:r>
              <a:rPr lang="sv-SE" sz="3200" dirty="0"/>
              <a:t>Resultatöversikt år 2024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507</TotalTime>
  <Words>2169</Words>
  <Application>Microsoft Office PowerPoint</Application>
  <PresentationFormat>Bredbild</PresentationFormat>
  <Paragraphs>271</Paragraphs>
  <Slides>36</Slides>
  <Notes>28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Noto Sans</vt:lpstr>
      <vt:lpstr>SoS-tema</vt:lpstr>
      <vt:lpstr> Vad tycker de äldre om äldreomsorgen? 2024 </vt:lpstr>
      <vt:lpstr>Resultat för er kommun</vt:lpstr>
      <vt:lpstr>Bakgrundsinformation om årets deltagare</vt:lpstr>
      <vt:lpstr>Hur många svarade?</vt:lpstr>
      <vt:lpstr>Vilka var kommunens deltagare? </vt:lpstr>
      <vt:lpstr>Självupplevd  hälsa?</vt:lpstr>
      <vt:lpstr>Besvär av ängslan, oro eller ångest</vt:lpstr>
      <vt:lpstr>Besvär av ensamhet </vt:lpstr>
      <vt:lpstr>Resultatöversikt år 2024</vt:lpstr>
      <vt:lpstr>Andel positiva svar</vt:lpstr>
      <vt:lpstr>Sammantagen nöjdhet fördelat på kön, vem som svarat och regiform</vt:lpstr>
      <vt:lpstr>Hur nöjd eller missnöjd är du sammantaget med ditt äldreboende? </vt:lpstr>
      <vt:lpstr>Några av kommunens resultat jämfört med länet och riket</vt:lpstr>
      <vt:lpstr>Boendemiljö Positiva svar = Ja Andel positiva svar i kommunen jämfört med länet och riket</vt:lpstr>
      <vt:lpstr>Mat och måltidsmiljö Positiva svar = Mycket bra eller Ganska bra och Ja, alltid eller Oftast Andel positiva svar i kommunen jämfört med länet och riket</vt:lpstr>
      <vt:lpstr>Aktiviteter och möjlighet att komma utomhus  Positiva svar = Mycket nöjd/bra eller Ganska nöjd/bra Andel positiva svar i kommunen jämfört med länet och riket</vt:lpstr>
      <vt:lpstr>Hjälpens utförande  Positiva svar = Ja, alltid eller Oftast Andel positiva svar i kommunen jämfört med länet och riket  </vt:lpstr>
      <vt:lpstr>Bemötande och inflytande Positiva svar = Ja, alltid eller Oftast Andel positiva svar i kommunen jämfört med länet och riket</vt:lpstr>
      <vt:lpstr>Språk och kompetens Positiva svar = Ja, alla eller Ja, flertalet  Andel positiva svar i kommunen jämfört med länet och riket</vt:lpstr>
      <vt:lpstr>Trygghet och förtroende  Positiva svar = Mycket tryggt eller Ganska tryggt och Ja, för alla eller Ja, för flertalet Andel positiva svar i kommunen jämfört med länet och riket</vt:lpstr>
      <vt:lpstr>Tillgänglighet Positiva svar = Mycket lätt eller Ganska lätt Andel positiva svar i kommunen jämfört med länet och riket</vt:lpstr>
      <vt:lpstr>Hjälpen i sin helhet  och synpunkter Positiva svar = Mycket nöjd eller Ganska nöjd och Ja Andel positiva svar i kommunen jämfört med länet och riket</vt:lpstr>
      <vt:lpstr>Några jämförelser av kommunens resultat  åren 2022, 2023 och 2024</vt:lpstr>
      <vt:lpstr>Boendemiljö </vt:lpstr>
      <vt:lpstr>Mat- och måltidsmiljö </vt:lpstr>
      <vt:lpstr>Aktiviteter och möjlighet att komma utomhus </vt:lpstr>
      <vt:lpstr>Hjälpens utförande</vt:lpstr>
      <vt:lpstr>Bemötande och inflytande</vt:lpstr>
      <vt:lpstr>Språk och kompetens</vt:lpstr>
      <vt:lpstr>Trygghet och förtroende </vt:lpstr>
      <vt:lpstr>Tillgänglighet</vt:lpstr>
      <vt:lpstr>Hjälpen i sin helhet och synpunkter </vt:lpstr>
      <vt:lpstr>Om undersökningen</vt:lpstr>
      <vt:lpstr>Om undersökningen ”Vad tycker de äldre om äldreomsorgen?” 2024</vt:lpstr>
      <vt:lpstr>Mer om undersökningen ”Vad tycker de äldre om äldreomsorgen?” 2024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tycker de äldre om äldreomsorgen? 2024</dc:title>
  <dc:creator>Holm, Carolin</dc:creator>
  <cp:lastModifiedBy>Persson, Christina</cp:lastModifiedBy>
  <cp:revision>79</cp:revision>
  <dcterms:created xsi:type="dcterms:W3CDTF">2024-07-02T12:38:40Z</dcterms:created>
  <dcterms:modified xsi:type="dcterms:W3CDTF">2024-10-08T08:28:24Z</dcterms:modified>
</cp:coreProperties>
</file>