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35"/>
  </p:notesMasterIdLst>
  <p:sldIdLst>
    <p:sldId id="257" r:id="rId2"/>
    <p:sldId id="738" r:id="rId3"/>
    <p:sldId id="739" r:id="rId4"/>
    <p:sldId id="746" r:id="rId5"/>
    <p:sldId id="688" r:id="rId6"/>
    <p:sldId id="689" r:id="rId7"/>
    <p:sldId id="648" r:id="rId8"/>
    <p:sldId id="690" r:id="rId9"/>
    <p:sldId id="649" r:id="rId10"/>
    <p:sldId id="650" r:id="rId11"/>
    <p:sldId id="691" r:id="rId12"/>
    <p:sldId id="651" r:id="rId13"/>
    <p:sldId id="654" r:id="rId14"/>
    <p:sldId id="693" r:id="rId15"/>
    <p:sldId id="655" r:id="rId16"/>
    <p:sldId id="656" r:id="rId17"/>
    <p:sldId id="694" r:id="rId18"/>
    <p:sldId id="657" r:id="rId19"/>
    <p:sldId id="658" r:id="rId20"/>
    <p:sldId id="695" r:id="rId21"/>
    <p:sldId id="659" r:id="rId22"/>
    <p:sldId id="660" r:id="rId23"/>
    <p:sldId id="696" r:id="rId24"/>
    <p:sldId id="661" r:id="rId25"/>
    <p:sldId id="662" r:id="rId26"/>
    <p:sldId id="697" r:id="rId27"/>
    <p:sldId id="663" r:id="rId28"/>
    <p:sldId id="664" r:id="rId29"/>
    <p:sldId id="698" r:id="rId30"/>
    <p:sldId id="665" r:id="rId31"/>
    <p:sldId id="666" r:id="rId32"/>
    <p:sldId id="699" r:id="rId33"/>
    <p:sldId id="667" r:id="rId34"/>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dwith Mia" initials="LM" lastIdx="2" clrIdx="0">
    <p:extLst>
      <p:ext uri="{19B8F6BF-5375-455C-9EA6-DF929625EA0E}">
        <p15:presenceInfo xmlns:p15="http://schemas.microsoft.com/office/powerpoint/2012/main" userId="S::Mia.Ledwith@skr.se::7521c7e0-785d-444f-ada4-01a46e07ff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BBD0"/>
    <a:srgbClr val="CCDEE1"/>
    <a:srgbClr val="005A69"/>
    <a:srgbClr val="7A5589"/>
    <a:srgbClr val="3A6E31"/>
    <a:srgbClr val="E06C00"/>
    <a:srgbClr val="0071A1"/>
    <a:srgbClr val="5B336A"/>
    <a:srgbClr val="92769B"/>
    <a:srgbClr val="8DC5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72"/>
    <p:restoredTop sz="94558"/>
  </p:normalViewPr>
  <p:slideViewPr>
    <p:cSldViewPr snapToObjects="1">
      <p:cViewPr varScale="1">
        <p:scale>
          <a:sx n="107" d="100"/>
          <a:sy n="107" d="100"/>
        </p:scale>
        <p:origin x="1050"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0071A1"/>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Kvinna</c:v>
                </c:pt>
                <c:pt idx="1">
                  <c:v>Man</c:v>
                </c:pt>
              </c:strCache>
            </c:strRef>
          </c:cat>
          <c:val>
            <c:numRef>
              <c:f>Sheet1!$B$2:$B$3</c:f>
              <c:numCache>
                <c:formatCode>General</c:formatCode>
                <c:ptCount val="2"/>
                <c:pt idx="0">
                  <c:v>0.5714285714285714</c:v>
                </c:pt>
                <c:pt idx="1">
                  <c:v>0.42857142857142849</c:v>
                </c:pt>
              </c:numCache>
            </c:numRef>
          </c:val>
          <c:extLst>
            <c:ext xmlns:c16="http://schemas.microsoft.com/office/drawing/2014/chart" uri="{C3380CC4-5D6E-409C-BE32-E72D297353CC}">
              <c16:uniqueId val="{00000004-D71D-234A-BC86-2AD23DDF53C1}"/>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0342-1C41-9AE0-8D814AD3C33D}"/>
              </c:ext>
            </c:extLst>
          </c:dPt>
          <c:dPt>
            <c:idx val="6"/>
            <c:invertIfNegative val="0"/>
            <c:bubble3D val="0"/>
            <c:spPr>
              <a:solidFill>
                <a:srgbClr val="0071A1"/>
              </a:solidFill>
              <a:ln>
                <a:noFill/>
              </a:ln>
              <a:effectLst/>
            </c:spPr>
            <c:extLst>
              <c:ext xmlns:c16="http://schemas.microsoft.com/office/drawing/2014/chart" uri="{C3380CC4-5D6E-409C-BE32-E72D297353CC}">
                <c16:uniqueId val="{00000003-0342-1C41-9AE0-8D814AD3C33D}"/>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Sheet1!$B$2:$B$4</c:f>
              <c:numCache>
                <c:formatCode>General</c:formatCode>
                <c:ptCount val="3"/>
                <c:pt idx="0">
                  <c:v>0.63636363636363635</c:v>
                </c:pt>
                <c:pt idx="1">
                  <c:v>0.31818181818181818</c:v>
                </c:pt>
                <c:pt idx="2">
                  <c:v>4.54545454545454E-2</c:v>
                </c:pt>
              </c:numCache>
            </c:numRef>
          </c:val>
          <c:extLst>
            <c:ext xmlns:c16="http://schemas.microsoft.com/office/drawing/2014/chart" uri="{C3380CC4-5D6E-409C-BE32-E72D297353CC}">
              <c16:uniqueId val="{00000004-0342-1C41-9AE0-8D814AD3C33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Sheet1!$B$2:$B$4</c:f>
              <c:numCache>
                <c:formatCode>General</c:formatCode>
                <c:ptCount val="3"/>
                <c:pt idx="0">
                  <c:v>0.83333333333333337</c:v>
                </c:pt>
                <c:pt idx="1">
                  <c:v>0.1666666666666666</c:v>
                </c:pt>
                <c:pt idx="2">
                  <c:v>0</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Sheet1!$C$2:$C$4</c:f>
              <c:numCache>
                <c:formatCode>General</c:formatCode>
                <c:ptCount val="3"/>
                <c:pt idx="0">
                  <c:v>0.44444444444444442</c:v>
                </c:pt>
                <c:pt idx="1">
                  <c:v>0.44444444444444442</c:v>
                </c:pt>
                <c:pt idx="2">
                  <c:v>0.1111111111111111</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288A-FC4A-9E64-AA7515663775}"/>
              </c:ext>
            </c:extLst>
          </c:dPt>
          <c:dPt>
            <c:idx val="6"/>
            <c:invertIfNegative val="0"/>
            <c:bubble3D val="0"/>
            <c:spPr>
              <a:solidFill>
                <a:srgbClr val="0071A1"/>
              </a:solidFill>
              <a:ln>
                <a:noFill/>
              </a:ln>
              <a:effectLst/>
            </c:spPr>
            <c:extLst>
              <c:ext xmlns:c16="http://schemas.microsoft.com/office/drawing/2014/chart" uri="{C3380CC4-5D6E-409C-BE32-E72D297353CC}">
                <c16:uniqueId val="{00000003-288A-FC4A-9E64-AA7515663775}"/>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Sheet1!$B$2:$B$4</c:f>
              <c:numCache>
                <c:formatCode>General</c:formatCode>
                <c:ptCount val="3"/>
                <c:pt idx="0">
                  <c:v>0.72727272727272729</c:v>
                </c:pt>
                <c:pt idx="1">
                  <c:v>0.22727272727272721</c:v>
                </c:pt>
                <c:pt idx="2">
                  <c:v>4.54545454545454E-2</c:v>
                </c:pt>
              </c:numCache>
            </c:numRef>
          </c:val>
          <c:extLst>
            <c:ext xmlns:c16="http://schemas.microsoft.com/office/drawing/2014/chart" uri="{C3380CC4-5D6E-409C-BE32-E72D297353CC}">
              <c16:uniqueId val="{00000004-288A-FC4A-9E64-AA7515663775}"/>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Sheet1!$B$2:$B$4</c:f>
              <c:numCache>
                <c:formatCode>General</c:formatCode>
                <c:ptCount val="3"/>
                <c:pt idx="0">
                  <c:v>0.83333333333333337</c:v>
                </c:pt>
                <c:pt idx="1">
                  <c:v>0.1666666666666666</c:v>
                </c:pt>
                <c:pt idx="2">
                  <c:v>0</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Sheet1!$C$2:$C$4</c:f>
              <c:numCache>
                <c:formatCode>General</c:formatCode>
                <c:ptCount val="3"/>
                <c:pt idx="0">
                  <c:v>0.66666666666666663</c:v>
                </c:pt>
                <c:pt idx="1">
                  <c:v>0.22222222222222221</c:v>
                </c:pt>
                <c:pt idx="2">
                  <c:v>0.1111111111111111</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17D9-A549-AFFA-BD122A809047}"/>
              </c:ext>
            </c:extLst>
          </c:dPt>
          <c:dPt>
            <c:idx val="6"/>
            <c:invertIfNegative val="0"/>
            <c:bubble3D val="0"/>
            <c:spPr>
              <a:solidFill>
                <a:srgbClr val="0071A1"/>
              </a:solidFill>
              <a:ln>
                <a:noFill/>
              </a:ln>
              <a:effectLst/>
            </c:spPr>
            <c:extLst>
              <c:ext xmlns:c16="http://schemas.microsoft.com/office/drawing/2014/chart" uri="{C3380CC4-5D6E-409C-BE32-E72D297353CC}">
                <c16:uniqueId val="{00000003-17D9-A549-AFFA-BD122A80904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Aldrig</c:v>
                </c:pt>
                <c:pt idx="1">
                  <c:v>Ibland</c:v>
                </c:pt>
                <c:pt idx="2">
                  <c:v>Ofta</c:v>
                </c:pt>
              </c:strCache>
            </c:strRef>
          </c:cat>
          <c:val>
            <c:numRef>
              <c:f>Sheet1!$B$2:$B$4</c:f>
              <c:numCache>
                <c:formatCode>General</c:formatCode>
                <c:ptCount val="3"/>
                <c:pt idx="0">
                  <c:v>0.45454545454545447</c:v>
                </c:pt>
                <c:pt idx="1">
                  <c:v>0.1818181818181818</c:v>
                </c:pt>
                <c:pt idx="2">
                  <c:v>0.36363636363636359</c:v>
                </c:pt>
              </c:numCache>
            </c:numRef>
          </c:val>
          <c:extLst>
            <c:ext xmlns:c16="http://schemas.microsoft.com/office/drawing/2014/chart" uri="{C3380CC4-5D6E-409C-BE32-E72D297353CC}">
              <c16:uniqueId val="{00000004-17D9-A549-AFFA-BD122A809047}"/>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Aldrig</c:v>
                </c:pt>
                <c:pt idx="1">
                  <c:v>Ibland</c:v>
                </c:pt>
                <c:pt idx="2">
                  <c:v>Ofta</c:v>
                </c:pt>
              </c:strCache>
            </c:strRef>
          </c:cat>
          <c:val>
            <c:numRef>
              <c:f>Sheet1!$B$2:$B$4</c:f>
              <c:numCache>
                <c:formatCode>General</c:formatCode>
                <c:ptCount val="3"/>
                <c:pt idx="0">
                  <c:v>0.58333333333333337</c:v>
                </c:pt>
                <c:pt idx="1">
                  <c:v>0.1666666666666666</c:v>
                </c:pt>
                <c:pt idx="2">
                  <c:v>0.25</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Aldrig</c:v>
                </c:pt>
                <c:pt idx="1">
                  <c:v>Ibland</c:v>
                </c:pt>
                <c:pt idx="2">
                  <c:v>Ofta</c:v>
                </c:pt>
              </c:strCache>
            </c:strRef>
          </c:cat>
          <c:val>
            <c:numRef>
              <c:f>Sheet1!$C$2:$C$4</c:f>
              <c:numCache>
                <c:formatCode>General</c:formatCode>
                <c:ptCount val="3"/>
                <c:pt idx="0">
                  <c:v>0.33333333333333331</c:v>
                </c:pt>
                <c:pt idx="1">
                  <c:v>0.22222222222222221</c:v>
                </c:pt>
                <c:pt idx="2">
                  <c:v>0.44444444444444442</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A61B-0B4D-A6A1-57FD16E4928B}"/>
              </c:ext>
            </c:extLst>
          </c:dPt>
          <c:dPt>
            <c:idx val="6"/>
            <c:invertIfNegative val="0"/>
            <c:bubble3D val="0"/>
            <c:spPr>
              <a:solidFill>
                <a:srgbClr val="0071A1"/>
              </a:solidFill>
              <a:ln>
                <a:noFill/>
              </a:ln>
              <a:effectLst/>
            </c:spPr>
            <c:extLst>
              <c:ext xmlns:c16="http://schemas.microsoft.com/office/drawing/2014/chart" uri="{C3380CC4-5D6E-409C-BE32-E72D297353CC}">
                <c16:uniqueId val="{00000003-A61B-0B4D-A6A1-57FD16E4928B}"/>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Nej</c:v>
                </c:pt>
              </c:strCache>
            </c:strRef>
          </c:cat>
          <c:val>
            <c:numRef>
              <c:f>Sheet1!$B$2:$B$3</c:f>
              <c:numCache>
                <c:formatCode>General</c:formatCode>
                <c:ptCount val="2"/>
                <c:pt idx="0">
                  <c:v>0.7142857142857143</c:v>
                </c:pt>
                <c:pt idx="1">
                  <c:v>0.2857142857142857</c:v>
                </c:pt>
              </c:numCache>
            </c:numRef>
          </c:val>
          <c:extLst>
            <c:ext xmlns:c16="http://schemas.microsoft.com/office/drawing/2014/chart" uri="{C3380CC4-5D6E-409C-BE32-E72D297353CC}">
              <c16:uniqueId val="{00000004-A61B-0B4D-A6A1-57FD16E4928B}"/>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Nej</c:v>
                </c:pt>
              </c:strCache>
            </c:strRef>
          </c:cat>
          <c:val>
            <c:numRef>
              <c:f>Sheet1!$B$2:$B$3</c:f>
              <c:numCache>
                <c:formatCode>General</c:formatCode>
                <c:ptCount val="2"/>
                <c:pt idx="0">
                  <c:v>0.75</c:v>
                </c:pt>
                <c:pt idx="1">
                  <c:v>0.25</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Nej</c:v>
                </c:pt>
              </c:strCache>
            </c:strRef>
          </c:cat>
          <c:val>
            <c:numRef>
              <c:f>Sheet1!$C$2:$C$3</c:f>
              <c:numCache>
                <c:formatCode>General</c:formatCode>
                <c:ptCount val="2"/>
                <c:pt idx="0">
                  <c:v>0.75</c:v>
                </c:pt>
                <c:pt idx="1">
                  <c:v>0.25</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3C01-5B40-B644-5B0599D6C7D7}"/>
              </c:ext>
            </c:extLst>
          </c:dPt>
          <c:dPt>
            <c:idx val="6"/>
            <c:invertIfNegative val="0"/>
            <c:bubble3D val="0"/>
            <c:spPr>
              <a:solidFill>
                <a:srgbClr val="0071A1"/>
              </a:solidFill>
              <a:ln>
                <a:noFill/>
              </a:ln>
              <a:effectLst/>
            </c:spPr>
            <c:extLst>
              <c:ext xmlns:c16="http://schemas.microsoft.com/office/drawing/2014/chart" uri="{C3380CC4-5D6E-409C-BE32-E72D297353CC}">
                <c16:uniqueId val="{00000003-3C01-5B40-B644-5B0599D6C7D7}"/>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0.77272727272727271</c:v>
                </c:pt>
                <c:pt idx="1">
                  <c:v>4.54545454545454E-2</c:v>
                </c:pt>
                <c:pt idx="2">
                  <c:v>0.1818181818181818</c:v>
                </c:pt>
              </c:numCache>
            </c:numRef>
          </c:val>
          <c:extLst>
            <c:ext xmlns:c16="http://schemas.microsoft.com/office/drawing/2014/chart" uri="{C3380CC4-5D6E-409C-BE32-E72D297353CC}">
              <c16:uniqueId val="{00000004-3C01-5B40-B644-5B0599D6C7D7}"/>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0.91666666666666663</c:v>
                </c:pt>
                <c:pt idx="1">
                  <c:v>8.3333333333333301E-2</c:v>
                </c:pt>
                <c:pt idx="2">
                  <c:v>0</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Sheet1!$C$2:$C$4</c:f>
              <c:numCache>
                <c:formatCode>General</c:formatCode>
                <c:ptCount val="3"/>
                <c:pt idx="0">
                  <c:v>0.66666666666666663</c:v>
                </c:pt>
                <c:pt idx="1">
                  <c:v>0</c:v>
                </c:pt>
                <c:pt idx="2">
                  <c:v>0.33333333333333331</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0071A1"/>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0.59090909090909094</c:v>
                </c:pt>
                <c:pt idx="1">
                  <c:v>0.1818181818181818</c:v>
                </c:pt>
                <c:pt idx="2">
                  <c:v>0.22727272727272721</c:v>
                </c:pt>
              </c:numCache>
            </c:numRef>
          </c:val>
          <c:extLst>
            <c:ext xmlns:c16="http://schemas.microsoft.com/office/drawing/2014/chart" uri="{C3380CC4-5D6E-409C-BE32-E72D297353CC}">
              <c16:uniqueId val="{00000004-D71D-234A-BC86-2AD23DDF53C1}"/>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0.66666666666666663</c:v>
                </c:pt>
                <c:pt idx="1">
                  <c:v>0.1666666666666666</c:v>
                </c:pt>
                <c:pt idx="2">
                  <c:v>0.1666666666666666</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Sheet1!$C$2:$C$4</c:f>
              <c:numCache>
                <c:formatCode>General</c:formatCode>
                <c:ptCount val="3"/>
                <c:pt idx="0">
                  <c:v>0.44444444444444442</c:v>
                </c:pt>
                <c:pt idx="1">
                  <c:v>0.22222222222222221</c:v>
                </c:pt>
                <c:pt idx="2">
                  <c:v>0.33333333333333331</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B413-E24D-9A50-C2FD1C31DA59}"/>
              </c:ext>
            </c:extLst>
          </c:dPt>
          <c:dPt>
            <c:idx val="6"/>
            <c:invertIfNegative val="0"/>
            <c:bubble3D val="0"/>
            <c:spPr>
              <a:solidFill>
                <a:srgbClr val="0071A1"/>
              </a:solidFill>
              <a:ln>
                <a:noFill/>
              </a:ln>
              <a:effectLst/>
            </c:spPr>
            <c:extLst>
              <c:ext xmlns:c16="http://schemas.microsoft.com/office/drawing/2014/chart" uri="{C3380CC4-5D6E-409C-BE32-E72D297353CC}">
                <c16:uniqueId val="{00000003-B413-E24D-9A50-C2FD1C31DA59}"/>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0.63636363636363635</c:v>
                </c:pt>
                <c:pt idx="1">
                  <c:v>0.1818181818181818</c:v>
                </c:pt>
                <c:pt idx="2">
                  <c:v>0.1818181818181818</c:v>
                </c:pt>
              </c:numCache>
            </c:numRef>
          </c:val>
          <c:extLst>
            <c:ext xmlns:c16="http://schemas.microsoft.com/office/drawing/2014/chart" uri="{C3380CC4-5D6E-409C-BE32-E72D297353CC}">
              <c16:uniqueId val="{00000004-B413-E24D-9A50-C2FD1C31DA59}"/>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0.83333333333333337</c:v>
                </c:pt>
                <c:pt idx="1">
                  <c:v>8.3333333333333301E-2</c:v>
                </c:pt>
                <c:pt idx="2">
                  <c:v>8.3333333333333301E-2</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Sheet1!$C$2:$C$4</c:f>
              <c:numCache>
                <c:formatCode>General</c:formatCode>
                <c:ptCount val="3"/>
                <c:pt idx="0">
                  <c:v>0.44444444444444442</c:v>
                </c:pt>
                <c:pt idx="1">
                  <c:v>0.22222222222222221</c:v>
                </c:pt>
                <c:pt idx="2">
                  <c:v>0.33333333333333331</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54A3-4F4D-8F2A-CA8D1DB5BA6F}"/>
              </c:ext>
            </c:extLst>
          </c:dPt>
          <c:dPt>
            <c:idx val="6"/>
            <c:invertIfNegative val="0"/>
            <c:bubble3D val="0"/>
            <c:spPr>
              <a:solidFill>
                <a:srgbClr val="0071A1"/>
              </a:solidFill>
              <a:ln>
                <a:noFill/>
              </a:ln>
              <a:effectLst/>
            </c:spPr>
            <c:extLst>
              <c:ext xmlns:c16="http://schemas.microsoft.com/office/drawing/2014/chart" uri="{C3380CC4-5D6E-409C-BE32-E72D297353CC}">
                <c16:uniqueId val="{00000003-54A3-4F4D-8F2A-CA8D1DB5BA6F}"/>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0.68181818181818177</c:v>
                </c:pt>
                <c:pt idx="1">
                  <c:v>0.1363636363636363</c:v>
                </c:pt>
                <c:pt idx="2">
                  <c:v>0.1818181818181818</c:v>
                </c:pt>
              </c:numCache>
            </c:numRef>
          </c:val>
          <c:extLst>
            <c:ext xmlns:c16="http://schemas.microsoft.com/office/drawing/2014/chart" uri="{C3380CC4-5D6E-409C-BE32-E72D297353CC}">
              <c16:uniqueId val="{00000004-54A3-4F4D-8F2A-CA8D1DB5BA6F}"/>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Sheet1!$B$2:$B$4</c:f>
              <c:numCache>
                <c:formatCode>General</c:formatCode>
                <c:ptCount val="3"/>
                <c:pt idx="0">
                  <c:v>0.83333333333333337</c:v>
                </c:pt>
                <c:pt idx="1">
                  <c:v>8.3333333333333301E-2</c:v>
                </c:pt>
                <c:pt idx="2">
                  <c:v>8.3333333333333301E-2</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Ja</c:v>
                </c:pt>
                <c:pt idx="1">
                  <c:v>Ibland</c:v>
                </c:pt>
                <c:pt idx="2">
                  <c:v>Nej</c:v>
                </c:pt>
              </c:strCache>
            </c:strRef>
          </c:cat>
          <c:val>
            <c:numRef>
              <c:f>Sheet1!$C$2:$C$4</c:f>
              <c:numCache>
                <c:formatCode>General</c:formatCode>
                <c:ptCount val="3"/>
                <c:pt idx="0">
                  <c:v>0.55555555555555558</c:v>
                </c:pt>
                <c:pt idx="1">
                  <c:v>0.22222222222222221</c:v>
                </c:pt>
                <c:pt idx="2">
                  <c:v>0.22222222222222221</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2023</c:v>
                </c:pt>
              </c:strCache>
            </c:strRef>
          </c:tx>
          <c:spPr>
            <a:solidFill>
              <a:srgbClr val="0071A1"/>
            </a:solidFill>
            <a:ln>
              <a:noFill/>
            </a:ln>
            <a:effectLst/>
          </c:spPr>
          <c:invertIfNegative val="0"/>
          <c:dPt>
            <c:idx val="3"/>
            <c:invertIfNegative val="0"/>
            <c:bubble3D val="0"/>
            <c:spPr>
              <a:solidFill>
                <a:srgbClr val="0071A1"/>
              </a:solidFill>
              <a:ln>
                <a:noFill/>
              </a:ln>
              <a:effectLst/>
            </c:spPr>
            <c:extLst>
              <c:ext xmlns:c16="http://schemas.microsoft.com/office/drawing/2014/chart" uri="{C3380CC4-5D6E-409C-BE32-E72D297353CC}">
                <c16:uniqueId val="{00000001-EC7D-7240-AFC8-F890D6DDC4B4}"/>
              </c:ext>
            </c:extLst>
          </c:dPt>
          <c:dPt>
            <c:idx val="6"/>
            <c:invertIfNegative val="0"/>
            <c:bubble3D val="0"/>
            <c:spPr>
              <a:solidFill>
                <a:srgbClr val="0071A1"/>
              </a:solidFill>
              <a:ln>
                <a:noFill/>
              </a:ln>
              <a:effectLst/>
            </c:spPr>
            <c:extLst>
              <c:ext xmlns:c16="http://schemas.microsoft.com/office/drawing/2014/chart" uri="{C3380CC4-5D6E-409C-BE32-E72D297353CC}">
                <c16:uniqueId val="{00000003-EC7D-7240-AFC8-F890D6DDC4B4}"/>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Sheet1!$B$2:$B$4</c:f>
              <c:numCache>
                <c:formatCode>General</c:formatCode>
                <c:ptCount val="3"/>
                <c:pt idx="0">
                  <c:v>0.54545454545454541</c:v>
                </c:pt>
                <c:pt idx="1">
                  <c:v>0.31818181818181818</c:v>
                </c:pt>
                <c:pt idx="2">
                  <c:v>0.1363636363636363</c:v>
                </c:pt>
              </c:numCache>
            </c:numRef>
          </c:val>
          <c:extLst>
            <c:ext xmlns:c16="http://schemas.microsoft.com/office/drawing/2014/chart" uri="{C3380CC4-5D6E-409C-BE32-E72D297353CC}">
              <c16:uniqueId val="{00000004-EC7D-7240-AFC8-F890D6DDC4B4}"/>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177856766719325E-2"/>
          <c:y val="0.15360596039506164"/>
          <c:w val="0.96636366273949792"/>
          <c:h val="0.41256454423680317"/>
        </c:manualLayout>
      </c:layout>
      <c:barChart>
        <c:barDir val="col"/>
        <c:grouping val="clustered"/>
        <c:varyColors val="0"/>
        <c:ser>
          <c:idx val="0"/>
          <c:order val="0"/>
          <c:tx>
            <c:strRef>
              <c:f>Sheet1!$B$1</c:f>
              <c:strCache>
                <c:ptCount val="1"/>
                <c:pt idx="0">
                  <c:v>Kvinna</c:v>
                </c:pt>
              </c:strCache>
            </c:strRef>
          </c:tx>
          <c:spPr>
            <a:solidFill>
              <a:srgbClr val="7A5589"/>
            </a:solidFill>
            <a:ln>
              <a:noFill/>
            </a:ln>
            <a:effectLst/>
          </c:spPr>
          <c:invertIfNegative val="0"/>
          <c:dPt>
            <c:idx val="3"/>
            <c:invertIfNegative val="0"/>
            <c:bubble3D val="0"/>
            <c:spPr>
              <a:solidFill>
                <a:srgbClr val="7A5589"/>
              </a:solidFill>
              <a:ln>
                <a:noFill/>
              </a:ln>
              <a:effectLst/>
            </c:spPr>
            <c:extLst>
              <c:ext xmlns:c16="http://schemas.microsoft.com/office/drawing/2014/chart" uri="{C3380CC4-5D6E-409C-BE32-E72D297353CC}">
                <c16:uniqueId val="{00000001-D71D-234A-BC86-2AD23DDF53C1}"/>
              </c:ext>
            </c:extLst>
          </c:dPt>
          <c:dPt>
            <c:idx val="6"/>
            <c:invertIfNegative val="0"/>
            <c:bubble3D val="0"/>
            <c:spPr>
              <a:solidFill>
                <a:srgbClr val="7A5589"/>
              </a:solidFill>
              <a:ln>
                <a:noFill/>
              </a:ln>
              <a:effectLst/>
            </c:spPr>
            <c:extLst>
              <c:ext xmlns:c16="http://schemas.microsoft.com/office/drawing/2014/chart" uri="{C3380CC4-5D6E-409C-BE32-E72D297353CC}">
                <c16:uniqueId val="{00000003-D71D-234A-BC86-2AD23DDF53C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Sheet1!$B$2:$B$4</c:f>
              <c:numCache>
                <c:formatCode>General</c:formatCode>
                <c:ptCount val="3"/>
                <c:pt idx="0">
                  <c:v>0.75</c:v>
                </c:pt>
                <c:pt idx="1">
                  <c:v>0.1666666666666666</c:v>
                </c:pt>
                <c:pt idx="2">
                  <c:v>8.3333333333333301E-2</c:v>
                </c:pt>
              </c:numCache>
            </c:numRef>
          </c:val>
          <c:extLst>
            <c:ext xmlns:c16="http://schemas.microsoft.com/office/drawing/2014/chart" uri="{C3380CC4-5D6E-409C-BE32-E72D297353CC}">
              <c16:uniqueId val="{00000004-D71D-234A-BC86-2AD23DDF53C1}"/>
            </c:ext>
          </c:extLst>
        </c:ser>
        <c:ser>
          <c:idx val="1"/>
          <c:order val="1"/>
          <c:tx>
            <c:strRef>
              <c:f>Sheet1!$C$1</c:f>
              <c:strCache>
                <c:ptCount val="1"/>
                <c:pt idx="0">
                  <c:v>Man</c:v>
                </c:pt>
              </c:strCache>
            </c:strRef>
          </c:tx>
          <c:spPr>
            <a:solidFill>
              <a:srgbClr val="CABBD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Univers LT Std 55" panose="020B0603020202020204" pitchFamily="34" charset="0"/>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Alla</c:v>
                </c:pt>
                <c:pt idx="1">
                  <c:v>Några</c:v>
                </c:pt>
                <c:pt idx="2">
                  <c:v>Ingen</c:v>
                </c:pt>
              </c:strCache>
            </c:strRef>
          </c:cat>
          <c:val>
            <c:numRef>
              <c:f>Sheet1!$C$2:$C$4</c:f>
              <c:numCache>
                <c:formatCode>General</c:formatCode>
                <c:ptCount val="3"/>
                <c:pt idx="0">
                  <c:v>0.33333333333333331</c:v>
                </c:pt>
                <c:pt idx="1">
                  <c:v>0.44444444444444442</c:v>
                </c:pt>
                <c:pt idx="2">
                  <c:v>0.22222222222222221</c:v>
                </c:pt>
              </c:numCache>
            </c:numRef>
          </c:val>
          <c:extLst>
            <c:ext xmlns:c16="http://schemas.microsoft.com/office/drawing/2014/chart" uri="{C3380CC4-5D6E-409C-BE32-E72D297353CC}">
              <c16:uniqueId val="{00000005-F8D7-A948-9A7D-857706391F2D}"/>
            </c:ext>
          </c:extLst>
        </c:ser>
        <c:dLbls>
          <c:showLegendKey val="0"/>
          <c:showVal val="0"/>
          <c:showCatName val="0"/>
          <c:showSerName val="0"/>
          <c:showPercent val="0"/>
          <c:showBubbleSize val="0"/>
        </c:dLbls>
        <c:gapWidth val="55"/>
        <c:axId val="494139871"/>
        <c:axId val="494286031"/>
      </c:barChart>
      <c:catAx>
        <c:axId val="494139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85000"/>
                    <a:lumOff val="15000"/>
                  </a:schemeClr>
                </a:solidFill>
                <a:latin typeface="Univers LT Std 55" panose="020B0603020202020204" pitchFamily="34" charset="0"/>
                <a:ea typeface="+mn-ea"/>
                <a:cs typeface="+mn-cs"/>
              </a:defRPr>
            </a:pPr>
            <a:endParaRPr lang="sv-SE"/>
          </a:p>
        </c:txPr>
        <c:crossAx val="494286031"/>
        <c:crosses val="autoZero"/>
        <c:auto val="1"/>
        <c:lblAlgn val="ctr"/>
        <c:lblOffset val="100"/>
        <c:noMultiLvlLbl val="0"/>
      </c:catAx>
      <c:valAx>
        <c:axId val="49428603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crossAx val="494139871"/>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Univers LT Std 55" panose="020B0603020202020204" pitchFamily="34" charset="0"/>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Univers LT Std 55" panose="020B0603020202020204" pitchFamily="34" charset="0"/>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C99F5C-CBF5-DF46-A547-7E4FFE295152}" type="datetimeFigureOut">
              <a:rPr lang="sv-SE"/>
              <a:t>2023-11-21</a:t>
            </a:fld>
            <a:endParaRPr lang="sv-SE"/>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A202B6-01B5-D644-AEF6-2AC400292CD8}" type="slidenum">
              <a:rPr/>
              <a:t>‹#›</a:t>
            </a:fld>
            <a:endParaRPr lang="sv-SE"/>
          </a:p>
        </p:txBody>
      </p:sp>
    </p:spTree>
    <p:extLst>
      <p:ext uri="{BB962C8B-B14F-4D97-AF65-F5344CB8AC3E}">
        <p14:creationId xmlns:p14="http://schemas.microsoft.com/office/powerpoint/2010/main" val="1014046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21A202B6-01B5-D644-AEF6-2AC400292CD8}" type="slidenum">
              <a:rPr/>
              <a:t>2</a:t>
            </a:fld>
            <a:endParaRPr lang="sv-SE"/>
          </a:p>
        </p:txBody>
      </p:sp>
    </p:spTree>
    <p:extLst>
      <p:ext uri="{BB962C8B-B14F-4D97-AF65-F5344CB8AC3E}">
        <p14:creationId xmlns:p14="http://schemas.microsoft.com/office/powerpoint/2010/main" val="683253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21A202B6-01B5-D644-AEF6-2AC400292CD8}" type="slidenum">
              <a:rPr/>
              <a:t>3</a:t>
            </a:fld>
            <a:endParaRPr lang="sv-SE"/>
          </a:p>
        </p:txBody>
      </p:sp>
    </p:spTree>
    <p:extLst>
      <p:ext uri="{BB962C8B-B14F-4D97-AF65-F5344CB8AC3E}">
        <p14:creationId xmlns:p14="http://schemas.microsoft.com/office/powerpoint/2010/main" val="1252726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AE478E9F-EA97-584B-A2E9-A3C9F49DCB73}"/>
              </a:ext>
            </a:extLst>
          </p:cNvPr>
          <p:cNvSpPr>
            <a:spLocks noGrp="1"/>
          </p:cNvSpPr>
          <p:nvPr>
            <p:ph type="title"/>
          </p:nvPr>
        </p:nvSpPr>
        <p:spPr/>
        <p:txBody>
          <a:bodyPr/>
          <a:lstStyle/>
          <a:p>
            <a:r>
              <a:rPr lang="en-US" dirty="0"/>
              <a:t>Click to edit Master title style</a:t>
            </a:r>
            <a:endParaRPr lang="sv-SE" dirty="0"/>
          </a:p>
        </p:txBody>
      </p:sp>
      <p:sp>
        <p:nvSpPr>
          <p:cNvPr id="15" name="Slide Number Placeholder 14">
            <a:extLst>
              <a:ext uri="{FF2B5EF4-FFF2-40B4-BE49-F238E27FC236}">
                <a16:creationId xmlns:a16="http://schemas.microsoft.com/office/drawing/2014/main" id="{D44DBCCD-EA1F-1546-9FCF-0E871F458856}"/>
              </a:ext>
            </a:extLst>
          </p:cNvPr>
          <p:cNvSpPr>
            <a:spLocks noGrp="1"/>
          </p:cNvSpPr>
          <p:nvPr>
            <p:ph type="sldNum" sz="quarter" idx="11"/>
          </p:nvPr>
        </p:nvSpPr>
        <p:spPr>
          <a:xfrm>
            <a:off x="2792760" y="6356352"/>
            <a:ext cx="2228850" cy="365125"/>
          </a:xfrm>
        </p:spPr>
        <p:txBody>
          <a:bodyPr/>
          <a:lstStyle/>
          <a:p>
            <a:fld id="{35DC3D6C-A556-0D48-B15A-DD8A2D5F88FC}"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8623" y="735981"/>
            <a:ext cx="8543925" cy="2633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DC3D6C-A556-0D48-B15A-DD8A2D5F88FC}" type="slidenum">
              <a:rPr/>
              <a:t>‹#›</a:t>
            </a:fld>
            <a:endParaRPr lang="sv-SE"/>
          </a:p>
        </p:txBody>
      </p:sp>
    </p:spTree>
    <p:extLst>
      <p:ext uri="{BB962C8B-B14F-4D97-AF65-F5344CB8AC3E}">
        <p14:creationId xmlns:p14="http://schemas.microsoft.com/office/powerpoint/2010/main" val="946732147"/>
      </p:ext>
    </p:extLst>
  </p:cSld>
  <p:clrMap bg1="lt1" tx1="dk1" bg2="lt2" tx2="dk2" accent1="accent1" accent2="accent2" accent3="accent3" accent4="accent4" accent5="accent5" accent6="accent6" hlink="hlink" folHlink="folHlink"/>
  <p:sldLayoutIdLst>
    <p:sldLayoutId id="2147483661" r:id="rId1"/>
    <p:sldLayoutId id="2147483667" r:id="rId2"/>
  </p:sldLayoutIdLst>
  <p:hf hdr="0" dt="0"/>
  <p:txStyles>
    <p:titleStyle>
      <a:lvl1pPr algn="l" defTabSz="914400" rtl="0" eaLnBrk="1" latinLnBrk="0" hangingPunct="1">
        <a:lnSpc>
          <a:spcPct val="90000"/>
        </a:lnSpc>
        <a:spcBef>
          <a:spcPct val="0"/>
        </a:spcBef>
        <a:buNone/>
        <a:defRPr sz="2000" b="1" i="0" kern="1200">
          <a:solidFill>
            <a:schemeClr val="tx1"/>
          </a:solidFill>
          <a:latin typeface="Arial Black" panose="020B0604020202020204" pitchFamily="34" charset="0"/>
          <a:ea typeface="+mj-ea"/>
          <a:cs typeface="Arial Black"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kr.se/skr/tjanster/oppnajamforelser/socialtjanstbrukarundersokningar/brukarundersokningfunktionshinder.11638.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enkatfabriken.se/skr" TargetMode="External"/></Relationships>
</file>

<file path=ppt/slides/_rels/slide2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nderrubrik 2">
            <a:extLst>
              <a:ext uri="{FF2B5EF4-FFF2-40B4-BE49-F238E27FC236}">
                <a16:creationId xmlns:a16="http://schemas.microsoft.com/office/drawing/2014/main" id="{CB932938-7F2C-AD41-B3E8-1A5FCD69D078}"/>
              </a:ext>
            </a:extLst>
          </p:cNvPr>
          <p:cNvSpPr txBox="1">
            <a:spLocks/>
          </p:cNvSpPr>
          <p:nvPr/>
        </p:nvSpPr>
        <p:spPr bwMode="auto">
          <a:xfrm>
            <a:off x="824156" y="2492896"/>
            <a:ext cx="8248508" cy="59144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400" b="1" kern="0" noProof="1">
                <a:solidFill>
                  <a:srgbClr val="231F20"/>
                </a:solidFill>
                <a:latin typeface="Arial Black" charset="0"/>
                <a:ea typeface="Arial Black" charset="0"/>
                <a:cs typeface="Arial Black" charset="0"/>
              </a:rPr>
              <a:t>Gruppbostad LSS</a:t>
            </a:r>
            <a:endParaRPr lang="sv-SE" sz="2400" b="1" kern="0" dirty="0">
              <a:solidFill>
                <a:srgbClr val="231F20"/>
              </a:solidFill>
              <a:latin typeface="Arial Black" charset="0"/>
              <a:ea typeface="Arial Black" charset="0"/>
              <a:cs typeface="Arial Black" charset="0"/>
            </a:endParaRPr>
          </a:p>
        </p:txBody>
      </p:sp>
      <p:sp>
        <p:nvSpPr>
          <p:cNvPr id="16" name="Underrubrik 2">
            <a:extLst>
              <a:ext uri="{FF2B5EF4-FFF2-40B4-BE49-F238E27FC236}">
                <a16:creationId xmlns:a16="http://schemas.microsoft.com/office/drawing/2014/main" id="{378DBFEB-4C66-B04B-A4CE-5988880B2B2C}"/>
              </a:ext>
            </a:extLst>
          </p:cNvPr>
          <p:cNvSpPr txBox="1">
            <a:spLocks/>
          </p:cNvSpPr>
          <p:nvPr/>
        </p:nvSpPr>
        <p:spPr bwMode="auto">
          <a:xfrm>
            <a:off x="837646" y="3342312"/>
            <a:ext cx="7571738" cy="14548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noProof="1">
                <a:solidFill>
                  <a:srgbClr val="231F20"/>
                </a:solidFill>
                <a:latin typeface="Arial Black" charset="0"/>
                <a:ea typeface="Arial Black" charset="0"/>
                <a:cs typeface="Arial Black" charset="0"/>
              </a:rPr>
              <a:t>Vellinge</a:t>
            </a:r>
            <a:endParaRPr lang="sv-SE" sz="2000" b="1" kern="0" dirty="0">
              <a:solidFill>
                <a:srgbClr val="231F20"/>
              </a:solidFill>
              <a:latin typeface="Arial Black" charset="0"/>
              <a:ea typeface="Arial Black" charset="0"/>
              <a:cs typeface="Arial Black" charset="0"/>
            </a:endParaRPr>
          </a:p>
        </p:txBody>
      </p:sp>
      <p:pic>
        <p:nvPicPr>
          <p:cNvPr id="18" name="Picture 2" descr="Foton, ladda ner - SKR">
            <a:extLst>
              <a:ext uri="{FF2B5EF4-FFF2-40B4-BE49-F238E27FC236}">
                <a16:creationId xmlns:a16="http://schemas.microsoft.com/office/drawing/2014/main" id="{E8A39B2E-9480-8C45-A96E-E0598F0377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504" y="372531"/>
            <a:ext cx="1333741" cy="55016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a:extLst>
              <a:ext uri="{FF2B5EF4-FFF2-40B4-BE49-F238E27FC236}">
                <a16:creationId xmlns:a16="http://schemas.microsoft.com/office/drawing/2014/main" id="{103FEA5F-FD89-3B48-8C0B-BB314FEAD4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6150" y="233225"/>
            <a:ext cx="778618" cy="693568"/>
          </a:xfrm>
          <a:prstGeom prst="rect">
            <a:avLst/>
          </a:prstGeom>
        </p:spPr>
      </p:pic>
      <p:pic>
        <p:nvPicPr>
          <p:cNvPr id="19" name="Picture 18" descr="1233.png"/>
          <p:cNvPicPr>
            <a:picLocks noChangeAspect="1"/>
          </p:cNvPicPr>
          <p:nvPr/>
        </p:nvPicPr>
        <p:blipFill>
          <a:blip r:embed="rId4"/>
          <a:stretch>
            <a:fillRect/>
          </a:stretch>
        </p:blipFill>
        <p:spPr>
          <a:xfrm>
            <a:off x="824400" y="4806000"/>
            <a:ext cx="2052000" cy="2052000"/>
          </a:xfrm>
          <a:prstGeom prst="rect">
            <a:avLst/>
          </a:prstGeom>
        </p:spPr>
      </p:pic>
    </p:spTree>
    <p:extLst>
      <p:ext uri="{BB962C8B-B14F-4D97-AF65-F5344CB8AC3E}">
        <p14:creationId xmlns:p14="http://schemas.microsoft.com/office/powerpoint/2010/main" val="1020854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10</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Får du den hjälp du vill ha hemma? Resultat för 2023</a:t>
            </a:r>
          </a:p>
        </p:txBody>
      </p:sp>
      <p:graphicFrame>
        <p:nvGraphicFramePr>
          <p:cNvPr id="2" name="Diagram 1">
            <a:extLst>
              <a:ext uri="{FF2B5EF4-FFF2-40B4-BE49-F238E27FC236}">
                <a16:creationId xmlns:a16="http://schemas.microsoft.com/office/drawing/2014/main" id="{440AC06A-A5AE-A1DD-8A84-1E16E9449EC6}"/>
              </a:ext>
            </a:extLst>
          </p:cNvPr>
          <p:cNvGraphicFramePr/>
          <p:nvPr>
            <p:extLst>
              <p:ext uri="{D42A27DB-BD31-4B8C-83A1-F6EECF244321}">
                <p14:modId xmlns:p14="http://schemas.microsoft.com/office/powerpoint/2010/main" val="363634165"/>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192368" y="6463645"/>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22</a:t>
            </a:r>
          </a:p>
        </p:txBody>
      </p:sp>
      <p:sp>
        <p:nvSpPr>
          <p:cNvPr id="5" name="textruta 4">
            <a:extLst>
              <a:ext uri="{FF2B5EF4-FFF2-40B4-BE49-F238E27FC236}">
                <a16:creationId xmlns:a16="http://schemas.microsoft.com/office/drawing/2014/main" id="{CCE21D53-A5BA-373F-3381-EAD098ABABDA}"/>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2362009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11</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2654003302"/>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Får du den hjälp du vill ha hemma? Resultat för 2023</a:t>
            </a:r>
          </a:p>
        </p:txBody>
      </p:sp>
      <p:sp>
        <p:nvSpPr>
          <p:cNvPr id="2" name="textruta 1">
            <a:extLst>
              <a:ext uri="{FF2B5EF4-FFF2-40B4-BE49-F238E27FC236}">
                <a16:creationId xmlns:a16="http://schemas.microsoft.com/office/drawing/2014/main" id="{BA3F3679-7082-E0CD-DB6E-9D59FDCACB49}"/>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3957577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12</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Får du den hjälp du vill ha hemma?</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64373C93-549F-3571-CFD8-00EA21D6F470}"/>
              </a:ext>
            </a:extLst>
          </p:cNvPr>
          <p:cNvGraphicFramePr>
            <a:graphicFrameLocks noGrp="1"/>
          </p:cNvGraphicFramePr>
          <p:nvPr>
            <p:extLst>
              <p:ext uri="{D42A27DB-BD31-4B8C-83A1-F6EECF244321}">
                <p14:modId xmlns:p14="http://schemas.microsoft.com/office/powerpoint/2010/main" val="919624888"/>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9</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7200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6689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6584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5139</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82 %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14 %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4883BDCB-5C12-983E-0445-57C67DB5EF95}"/>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2398105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13</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Bryr sig personalen hemma om dig? Resultat för 2023</a:t>
            </a:r>
          </a:p>
        </p:txBody>
      </p:sp>
      <p:graphicFrame>
        <p:nvGraphicFramePr>
          <p:cNvPr id="2" name="Diagram 1">
            <a:extLst>
              <a:ext uri="{FF2B5EF4-FFF2-40B4-BE49-F238E27FC236}">
                <a16:creationId xmlns:a16="http://schemas.microsoft.com/office/drawing/2014/main" id="{2773C5FF-EF50-A683-D75A-D7806560296B}"/>
              </a:ext>
            </a:extLst>
          </p:cNvPr>
          <p:cNvGraphicFramePr/>
          <p:nvPr>
            <p:extLst>
              <p:ext uri="{D42A27DB-BD31-4B8C-83A1-F6EECF244321}">
                <p14:modId xmlns:p14="http://schemas.microsoft.com/office/powerpoint/2010/main" val="3122021056"/>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22</a:t>
            </a:r>
          </a:p>
        </p:txBody>
      </p:sp>
      <p:sp>
        <p:nvSpPr>
          <p:cNvPr id="5" name="textruta 4">
            <a:extLst>
              <a:ext uri="{FF2B5EF4-FFF2-40B4-BE49-F238E27FC236}">
                <a16:creationId xmlns:a16="http://schemas.microsoft.com/office/drawing/2014/main" id="{FDA62A02-F1A3-DC15-30C5-BEA39DAEC869}"/>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3555416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14</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1870122510"/>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Bryr sig personalen hemma om dig? Resultat för 2023</a:t>
            </a:r>
          </a:p>
        </p:txBody>
      </p:sp>
      <p:sp>
        <p:nvSpPr>
          <p:cNvPr id="2" name="textruta 1">
            <a:extLst>
              <a:ext uri="{FF2B5EF4-FFF2-40B4-BE49-F238E27FC236}">
                <a16:creationId xmlns:a16="http://schemas.microsoft.com/office/drawing/2014/main" id="{3FDE9080-4321-36AD-B8D7-9C07CF98F514}"/>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2843171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15</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Bryr sig personalen hemma om dig?</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F3B88827-7DDF-77FE-88BD-4697C27AD07B}"/>
              </a:ext>
            </a:extLst>
          </p:cNvPr>
          <p:cNvGraphicFramePr>
            <a:graphicFrameLocks noGrp="1"/>
          </p:cNvGraphicFramePr>
          <p:nvPr>
            <p:extLst>
              <p:ext uri="{D42A27DB-BD31-4B8C-83A1-F6EECF244321}">
                <p14:modId xmlns:p14="http://schemas.microsoft.com/office/powerpoint/2010/main" val="3034513480"/>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9</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7183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6690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6587</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5145</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82 %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AE16269F-0ABE-0E95-540D-D7FADA0F6B5B}"/>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105209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16</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Pratar personalen hemma med dig så att du förstår vad de menar? Resultat för 2023</a:t>
            </a:r>
          </a:p>
        </p:txBody>
      </p:sp>
      <p:graphicFrame>
        <p:nvGraphicFramePr>
          <p:cNvPr id="2" name="Diagram 1">
            <a:extLst>
              <a:ext uri="{FF2B5EF4-FFF2-40B4-BE49-F238E27FC236}">
                <a16:creationId xmlns:a16="http://schemas.microsoft.com/office/drawing/2014/main" id="{1B5247F5-4B65-2B24-9F82-BB47DF2302E5}"/>
              </a:ext>
            </a:extLst>
          </p:cNvPr>
          <p:cNvGraphicFramePr/>
          <p:nvPr>
            <p:extLst>
              <p:ext uri="{D42A27DB-BD31-4B8C-83A1-F6EECF244321}">
                <p14:modId xmlns:p14="http://schemas.microsoft.com/office/powerpoint/2010/main" val="1593947880"/>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22</a:t>
            </a:r>
          </a:p>
        </p:txBody>
      </p:sp>
      <p:sp>
        <p:nvSpPr>
          <p:cNvPr id="5" name="textruta 4">
            <a:extLst>
              <a:ext uri="{FF2B5EF4-FFF2-40B4-BE49-F238E27FC236}">
                <a16:creationId xmlns:a16="http://schemas.microsoft.com/office/drawing/2014/main" id="{A5732858-B19D-CEBB-AA8F-B2D5172F748A}"/>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3999764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17</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3615162831"/>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Pratar personalen hemma med dig så att du förstår vad de menar? Resultat för 2023</a:t>
            </a:r>
          </a:p>
        </p:txBody>
      </p:sp>
      <p:sp>
        <p:nvSpPr>
          <p:cNvPr id="2" name="textruta 1">
            <a:extLst>
              <a:ext uri="{FF2B5EF4-FFF2-40B4-BE49-F238E27FC236}">
                <a16:creationId xmlns:a16="http://schemas.microsoft.com/office/drawing/2014/main" id="{AD15E93A-F3D1-4D56-EDC2-C111D34327EB}"/>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1318110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18</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Pratar personalen hemma med dig så att du förstår vad de menar?</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59338F4A-D63B-351D-8F02-8A66D135FC08}"/>
              </a:ext>
            </a:extLst>
          </p:cNvPr>
          <p:cNvGraphicFramePr>
            <a:graphicFrameLocks noGrp="1"/>
          </p:cNvGraphicFramePr>
          <p:nvPr>
            <p:extLst>
              <p:ext uri="{D42A27DB-BD31-4B8C-83A1-F6EECF244321}">
                <p14:modId xmlns:p14="http://schemas.microsoft.com/office/powerpoint/2010/main" val="729771850"/>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9</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7128</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6648</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6563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5107</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Alla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Några</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29 %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Ingen</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91919DAD-23A3-75B5-1DE8-D6AD6EF1544C}"/>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2611817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19</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Förstår personalen hemma vad du säger? Resultat för 2023</a:t>
            </a:r>
          </a:p>
        </p:txBody>
      </p:sp>
      <p:graphicFrame>
        <p:nvGraphicFramePr>
          <p:cNvPr id="2" name="Diagram 1">
            <a:extLst>
              <a:ext uri="{FF2B5EF4-FFF2-40B4-BE49-F238E27FC236}">
                <a16:creationId xmlns:a16="http://schemas.microsoft.com/office/drawing/2014/main" id="{99ECCB77-B1E5-0F27-1A94-D55EC9E5A258}"/>
              </a:ext>
            </a:extLst>
          </p:cNvPr>
          <p:cNvGraphicFramePr/>
          <p:nvPr>
            <p:extLst>
              <p:ext uri="{D42A27DB-BD31-4B8C-83A1-F6EECF244321}">
                <p14:modId xmlns:p14="http://schemas.microsoft.com/office/powerpoint/2010/main" val="172256428"/>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22</a:t>
            </a:r>
          </a:p>
        </p:txBody>
      </p:sp>
      <p:sp>
        <p:nvSpPr>
          <p:cNvPr id="5" name="textruta 4">
            <a:extLst>
              <a:ext uri="{FF2B5EF4-FFF2-40B4-BE49-F238E27FC236}">
                <a16:creationId xmlns:a16="http://schemas.microsoft.com/office/drawing/2014/main" id="{9D2586B7-9290-E5C2-CADB-1827DA90AD1E}"/>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3151494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2792760" y="6356352"/>
            <a:ext cx="2228850" cy="365125"/>
          </a:xfrm>
        </p:spPr>
        <p:txBody>
          <a:bodyPr/>
          <a:lstStyle/>
          <a:p>
            <a:fld id="{35DC3D6C-A556-0D48-B15A-DD8A2D5F88FC}" type="slidenum">
              <a:rPr lang="sv-SE">
                <a:latin typeface="Calibri" panose="020F0502020204030204" pitchFamily="34" charset="0"/>
                <a:ea typeface="Arial" charset="0"/>
                <a:cs typeface="Calibri" panose="020F0502020204030204" pitchFamily="34" charset="0"/>
              </a:rPr>
              <a:t>2</a:t>
            </a:fld>
            <a:endParaRPr lang="sv-SE" dirty="0">
              <a:latin typeface="Calibri" panose="020F0502020204030204" pitchFamily="34" charset="0"/>
              <a:ea typeface="Arial" charset="0"/>
              <a:cs typeface="Calibri" panose="020F0502020204030204" pitchFamily="34" charset="0"/>
            </a:endParaRPr>
          </a:p>
        </p:txBody>
      </p:sp>
      <p:sp>
        <p:nvSpPr>
          <p:cNvPr id="14" name="Underrubrik 2">
            <a:extLst>
              <a:ext uri="{FF2B5EF4-FFF2-40B4-BE49-F238E27FC236}">
                <a16:creationId xmlns:a16="http://schemas.microsoft.com/office/drawing/2014/main" id="{6D56AB0C-0A4B-2644-B50E-B80033FCA911}"/>
              </a:ext>
            </a:extLst>
          </p:cNvPr>
          <p:cNvSpPr txBox="1">
            <a:spLocks/>
          </p:cNvSpPr>
          <p:nvPr/>
        </p:nvSpPr>
        <p:spPr bwMode="auto">
          <a:xfrm>
            <a:off x="354373" y="620688"/>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a:solidFill>
                  <a:srgbClr val="231F20"/>
                </a:solidFill>
                <a:latin typeface="Arial Black" charset="0"/>
                <a:ea typeface="Arial Black" charset="0"/>
                <a:cs typeface="Arial Black" charset="0"/>
              </a:rPr>
              <a:t>Bakgrund</a:t>
            </a:r>
          </a:p>
        </p:txBody>
      </p:sp>
      <p:sp>
        <p:nvSpPr>
          <p:cNvPr id="15" name="Underrubrik 2">
            <a:extLst>
              <a:ext uri="{FF2B5EF4-FFF2-40B4-BE49-F238E27FC236}">
                <a16:creationId xmlns:a16="http://schemas.microsoft.com/office/drawing/2014/main" id="{459EFE21-D83E-044F-B937-352583A84C9A}"/>
              </a:ext>
            </a:extLst>
          </p:cNvPr>
          <p:cNvSpPr txBox="1">
            <a:spLocks/>
          </p:cNvSpPr>
          <p:nvPr/>
        </p:nvSpPr>
        <p:spPr bwMode="auto">
          <a:xfrm>
            <a:off x="354372" y="1023465"/>
            <a:ext cx="7983004" cy="240553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1100" dirty="0">
                <a:solidFill>
                  <a:srgbClr val="231F20"/>
                </a:solidFill>
              </a:rPr>
              <a:t>Sveriges Kommuner och Regioner (SKR) organiserar årligen nationella brukarundersökningar för flera olika målgrupper och verksamheter inom individ- och familjeomsorg, funktionshinderområdet samt till placerade barn och unga. Drygt 200 kommuner har deltagit i någon av de fem brukarundersökningarna 2023.</a:t>
            </a:r>
            <a:br>
              <a:rPr lang="sv-SE" sz="1100" dirty="0">
                <a:solidFill>
                  <a:srgbClr val="231F20"/>
                </a:solidFill>
              </a:rPr>
            </a:br>
            <a:br>
              <a:rPr lang="sv-SE" sz="1100" dirty="0">
                <a:solidFill>
                  <a:srgbClr val="231F20"/>
                </a:solidFill>
              </a:rPr>
            </a:br>
            <a:r>
              <a:rPr lang="sv-SE" sz="1100" dirty="0">
                <a:solidFill>
                  <a:srgbClr val="231F20"/>
                </a:solidFill>
              </a:rPr>
              <a:t>Undersökningen hanteras av analysföretaget Enkätfabriken. Beställare är kommuner och privata aktörer. Deltagande i brukarundersökningen är frivilligt. Kommuner samt privata aktörer bestämmer själva vilka undersökningar de deltar i samt när genomförandet ska ske under undersökningsperioden. Undersökningsperioden pågår mellan 1 september till och med 31 oktober 2023. Undersökningen är en totalundersökning vilket innebär att alla enskilda individer som är placerade i gruppbostad, dvs hela målgruppen, ska erbjudas att delta.</a:t>
            </a:r>
          </a:p>
          <a:p>
            <a:endParaRPr lang="sv-SE" sz="1100" dirty="0">
              <a:solidFill>
                <a:srgbClr val="231F20"/>
              </a:solidFill>
            </a:endParaRPr>
          </a:p>
          <a:p>
            <a:r>
              <a:rPr lang="sv-SE" sz="1100" dirty="0">
                <a:solidFill>
                  <a:srgbClr val="231F20"/>
                </a:solidFill>
              </a:rPr>
              <a:t>Denna rapport gäller: Gruppbostad LSS</a:t>
            </a:r>
          </a:p>
          <a:p>
            <a:endParaRPr lang="sv-SE" sz="1100" dirty="0">
              <a:solidFill>
                <a:srgbClr val="231F20"/>
              </a:solidFill>
            </a:endParaRPr>
          </a:p>
          <a:p>
            <a:r>
              <a:rPr lang="sv-SE" sz="1100" dirty="0">
                <a:solidFill>
                  <a:srgbClr val="231F20"/>
                </a:solidFill>
              </a:rPr>
              <a:t>Mer information om undersökningen finns på:</a:t>
            </a:r>
          </a:p>
          <a:p>
            <a:r>
              <a:rPr lang="sv-SE" sz="1100" u="sng" dirty="0">
                <a:solidFill>
                  <a:srgbClr val="9EA2FF"/>
                </a:solidFill>
                <a:latin typeface="Segoe UI" panose="020B0502040204020203" pitchFamily="34" charset="0"/>
                <a:hlinkClick r:id="rId3" tooltip="https://skr.se/skr/tjanster/oppnajamforelser/socialtjanstbrukarundersokningar/brukarundersokningfunktionshinder.11638.html"/>
              </a:rPr>
              <a:t>https://skr.se/skr/tjanster/oppnajamforelser/socialtjanstbrukarundersokningar/brukarundersokningfunktionshinder.11638.html</a:t>
            </a:r>
            <a:endParaRPr lang="sv-SE" sz="1100" u="sng" dirty="0">
              <a:solidFill>
                <a:srgbClr val="9EA2FF"/>
              </a:solidFill>
              <a:latin typeface="Segoe UI" panose="020B0502040204020203" pitchFamily="34" charset="0"/>
            </a:endParaRPr>
          </a:p>
          <a:p>
            <a:r>
              <a:rPr lang="sv-SE" sz="1100" dirty="0">
                <a:solidFill>
                  <a:srgbClr val="231F20"/>
                </a:solidFill>
                <a:hlinkClick r:id="rId4"/>
              </a:rPr>
              <a:t>www.enkatfabriken.se/skr</a:t>
            </a:r>
            <a:r>
              <a:rPr lang="sv-SE" sz="1100" dirty="0">
                <a:solidFill>
                  <a:srgbClr val="231F20"/>
                </a:solidFill>
              </a:rPr>
              <a:t> </a:t>
            </a:r>
          </a:p>
        </p:txBody>
      </p:sp>
      <p:sp>
        <p:nvSpPr>
          <p:cNvPr id="16" name="Underrubrik 2">
            <a:extLst>
              <a:ext uri="{FF2B5EF4-FFF2-40B4-BE49-F238E27FC236}">
                <a16:creationId xmlns:a16="http://schemas.microsoft.com/office/drawing/2014/main" id="{0EFE40A3-130D-FB46-8C49-C10A1DEC7338}"/>
              </a:ext>
            </a:extLst>
          </p:cNvPr>
          <p:cNvSpPr txBox="1">
            <a:spLocks/>
          </p:cNvSpPr>
          <p:nvPr/>
        </p:nvSpPr>
        <p:spPr bwMode="auto">
          <a:xfrm>
            <a:off x="354374" y="4005064"/>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a:solidFill>
                  <a:srgbClr val="231F20"/>
                </a:solidFill>
                <a:latin typeface="Arial Black" charset="0"/>
                <a:ea typeface="Arial Black" charset="0"/>
                <a:cs typeface="Arial Black" charset="0"/>
              </a:rPr>
              <a:t>Tillvägagångssätt</a:t>
            </a:r>
          </a:p>
        </p:txBody>
      </p:sp>
      <p:sp>
        <p:nvSpPr>
          <p:cNvPr id="17" name="Underrubrik 2">
            <a:extLst>
              <a:ext uri="{FF2B5EF4-FFF2-40B4-BE49-F238E27FC236}">
                <a16:creationId xmlns:a16="http://schemas.microsoft.com/office/drawing/2014/main" id="{EC10A896-A126-2644-8D7C-E5F8BE2AD397}"/>
              </a:ext>
            </a:extLst>
          </p:cNvPr>
          <p:cNvSpPr txBox="1">
            <a:spLocks/>
          </p:cNvSpPr>
          <p:nvPr/>
        </p:nvSpPr>
        <p:spPr bwMode="auto">
          <a:xfrm>
            <a:off x="354372" y="4407841"/>
            <a:ext cx="7910995" cy="820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1100" dirty="0">
                <a:solidFill>
                  <a:srgbClr val="231F20"/>
                </a:solidFill>
              </a:rPr>
              <a:t>Undersökningen genomförs huvudsakligen genom en webbenkät med unika inloggningskoder för varje enskild individ. Det innebär att en enskild individ enbart kan svara på enkäten en gång, vilket är en förutsättning för att resultat och svarsfrekvens ska vara korrekt. De enskilda individerna kan delta via antingen en utskriven kodtalong eller en pappersenkät. Resultatet från pappersenkäter har matats in i webbenkätverktyget av antingen kommunernas eller Enkätfabrikens personal. </a:t>
            </a:r>
          </a:p>
        </p:txBody>
      </p:sp>
      <p:sp>
        <p:nvSpPr>
          <p:cNvPr id="19" name="Underrubrik 2">
            <a:extLst>
              <a:ext uri="{FF2B5EF4-FFF2-40B4-BE49-F238E27FC236}">
                <a16:creationId xmlns:a16="http://schemas.microsoft.com/office/drawing/2014/main" id="{CB21CD15-2982-604C-A32F-0DA61C15F7C1}"/>
              </a:ext>
            </a:extLst>
          </p:cNvPr>
          <p:cNvSpPr txBox="1">
            <a:spLocks/>
          </p:cNvSpPr>
          <p:nvPr/>
        </p:nvSpPr>
        <p:spPr bwMode="auto">
          <a:xfrm>
            <a:off x="354372" y="5228062"/>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a:solidFill>
                  <a:srgbClr val="231F20"/>
                </a:solidFill>
                <a:latin typeface="Arial Black" charset="0"/>
                <a:ea typeface="Arial Black" charset="0"/>
                <a:cs typeface="Arial Black" charset="0"/>
              </a:rPr>
              <a:t>Svarsfrekvens</a:t>
            </a:r>
          </a:p>
        </p:txBody>
      </p:sp>
      <p:sp>
        <p:nvSpPr>
          <p:cNvPr id="20" name="Underrubrik 2">
            <a:extLst>
              <a:ext uri="{FF2B5EF4-FFF2-40B4-BE49-F238E27FC236}">
                <a16:creationId xmlns:a16="http://schemas.microsoft.com/office/drawing/2014/main" id="{BDCB92F0-F6AA-6144-9C4C-65FDBBC41DAE}"/>
              </a:ext>
            </a:extLst>
          </p:cNvPr>
          <p:cNvSpPr txBox="1">
            <a:spLocks/>
          </p:cNvSpPr>
          <p:nvPr/>
        </p:nvSpPr>
        <p:spPr bwMode="auto">
          <a:xfrm>
            <a:off x="354371" y="5630841"/>
            <a:ext cx="7354444" cy="9248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1100" dirty="0">
                <a:solidFill>
                  <a:srgbClr val="231F20"/>
                </a:solidFill>
              </a:rPr>
              <a:t>Antal enskilda individer som ingick i målgruppen för enkäten var 27. Totalt sett har 22 svar inkommit. Det innebär att svarsfrekvensen är 81 procent. Resultat visas inte för frågor med färre än fem svar. En låg svarsfrekvens eller ett litet antal deltagare i undersökningen innebär att resultaten ska tolkas med försiktighet. </a:t>
            </a:r>
          </a:p>
          <a:p>
            <a:endParaRPr lang="sv-SE" sz="1100" dirty="0">
              <a:solidFill>
                <a:srgbClr val="231F20"/>
              </a:solidFill>
            </a:endParaRPr>
          </a:p>
        </p:txBody>
      </p:sp>
      <p:sp>
        <p:nvSpPr>
          <p:cNvPr id="2" name="textruta 1">
            <a:extLst>
              <a:ext uri="{FF2B5EF4-FFF2-40B4-BE49-F238E27FC236}">
                <a16:creationId xmlns:a16="http://schemas.microsoft.com/office/drawing/2014/main" id="{5A5021D2-90CE-D3F0-2D37-ECC74DD99D9C}"/>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41856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20</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2540678103"/>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Förstår personalen hemma vad du säger? Resultat för 2023</a:t>
            </a:r>
          </a:p>
        </p:txBody>
      </p:sp>
      <p:sp>
        <p:nvSpPr>
          <p:cNvPr id="2" name="textruta 1">
            <a:extLst>
              <a:ext uri="{FF2B5EF4-FFF2-40B4-BE49-F238E27FC236}">
                <a16:creationId xmlns:a16="http://schemas.microsoft.com/office/drawing/2014/main" id="{FEDC1CEC-6D24-B00A-5C26-B228B48B2DD3}"/>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3732109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21</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Förstår personalen hemma vad du säger?</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D0931AD6-A756-FA34-D073-0BA581BE462B}"/>
              </a:ext>
            </a:extLst>
          </p:cNvPr>
          <p:cNvGraphicFramePr>
            <a:graphicFrameLocks noGrp="1"/>
          </p:cNvGraphicFramePr>
          <p:nvPr>
            <p:extLst>
              <p:ext uri="{D42A27DB-BD31-4B8C-83A1-F6EECF244321}">
                <p14:modId xmlns:p14="http://schemas.microsoft.com/office/powerpoint/2010/main" val="160043682"/>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9</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7108</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6607</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6520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5056</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Alla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Några</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27 %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Ingen</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A4ACCB69-ADBC-7C81-3C2F-B338321D457E}"/>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592996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22</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Känner du dig trygg med personalen hemma? Resultat för 2023</a:t>
            </a:r>
          </a:p>
        </p:txBody>
      </p:sp>
      <p:graphicFrame>
        <p:nvGraphicFramePr>
          <p:cNvPr id="2" name="Diagram 1">
            <a:extLst>
              <a:ext uri="{FF2B5EF4-FFF2-40B4-BE49-F238E27FC236}">
                <a16:creationId xmlns:a16="http://schemas.microsoft.com/office/drawing/2014/main" id="{EBDA057F-C778-5652-7033-296162198433}"/>
              </a:ext>
            </a:extLst>
          </p:cNvPr>
          <p:cNvGraphicFramePr/>
          <p:nvPr>
            <p:extLst>
              <p:ext uri="{D42A27DB-BD31-4B8C-83A1-F6EECF244321}">
                <p14:modId xmlns:p14="http://schemas.microsoft.com/office/powerpoint/2010/main" val="2821779237"/>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22</a:t>
            </a:r>
          </a:p>
        </p:txBody>
      </p:sp>
      <p:sp>
        <p:nvSpPr>
          <p:cNvPr id="5" name="textruta 4">
            <a:extLst>
              <a:ext uri="{FF2B5EF4-FFF2-40B4-BE49-F238E27FC236}">
                <a16:creationId xmlns:a16="http://schemas.microsoft.com/office/drawing/2014/main" id="{C76E2018-D424-2962-456D-053C3985DA1E}"/>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1066143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23</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132587078"/>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Känner du dig trygg med personalen hemma? Resultat för 2023</a:t>
            </a:r>
          </a:p>
        </p:txBody>
      </p:sp>
      <p:sp>
        <p:nvSpPr>
          <p:cNvPr id="2" name="textruta 1">
            <a:extLst>
              <a:ext uri="{FF2B5EF4-FFF2-40B4-BE49-F238E27FC236}">
                <a16:creationId xmlns:a16="http://schemas.microsoft.com/office/drawing/2014/main" id="{376EEE43-53E0-8BDB-B8B9-A89785DD164F}"/>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12266478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24</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Känner du dig trygg med personalen hemma?</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8076B8DA-8AAD-B3D1-09F1-736D9FED979A}"/>
              </a:ext>
            </a:extLst>
          </p:cNvPr>
          <p:cNvGraphicFramePr>
            <a:graphicFrameLocks noGrp="1"/>
          </p:cNvGraphicFramePr>
          <p:nvPr>
            <p:extLst>
              <p:ext uri="{D42A27DB-BD31-4B8C-83A1-F6EECF244321}">
                <p14:modId xmlns:p14="http://schemas.microsoft.com/office/powerpoint/2010/main" val="1376098069"/>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9</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7145</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6642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6539</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5096</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Alla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Några</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21 %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Ingen</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1D4A8E0F-1BB9-3EE2-1F50-3F6C5B32D148}"/>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41550247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25</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du rädd för något hemma? Resultat för 2023</a:t>
            </a:r>
          </a:p>
        </p:txBody>
      </p:sp>
      <p:graphicFrame>
        <p:nvGraphicFramePr>
          <p:cNvPr id="2" name="Diagram 1">
            <a:extLst>
              <a:ext uri="{FF2B5EF4-FFF2-40B4-BE49-F238E27FC236}">
                <a16:creationId xmlns:a16="http://schemas.microsoft.com/office/drawing/2014/main" id="{A634A087-4F49-3251-E0C7-3AC6DA65D071}"/>
              </a:ext>
            </a:extLst>
          </p:cNvPr>
          <p:cNvGraphicFramePr/>
          <p:nvPr>
            <p:extLst>
              <p:ext uri="{D42A27DB-BD31-4B8C-83A1-F6EECF244321}">
                <p14:modId xmlns:p14="http://schemas.microsoft.com/office/powerpoint/2010/main" val="4018053619"/>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22</a:t>
            </a:r>
          </a:p>
        </p:txBody>
      </p:sp>
      <p:sp>
        <p:nvSpPr>
          <p:cNvPr id="5" name="textruta 4">
            <a:extLst>
              <a:ext uri="{FF2B5EF4-FFF2-40B4-BE49-F238E27FC236}">
                <a16:creationId xmlns:a16="http://schemas.microsoft.com/office/drawing/2014/main" id="{112F0E4D-E9DA-CD22-9E97-E8FFF6C926B9}"/>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2667487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26</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2252054504"/>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du rädd för något hemma? Resultat för 2023</a:t>
            </a:r>
          </a:p>
        </p:txBody>
      </p:sp>
      <p:sp>
        <p:nvSpPr>
          <p:cNvPr id="2" name="textruta 1">
            <a:extLst>
              <a:ext uri="{FF2B5EF4-FFF2-40B4-BE49-F238E27FC236}">
                <a16:creationId xmlns:a16="http://schemas.microsoft.com/office/drawing/2014/main" id="{B373A5EC-ECDF-D600-E1A0-131C5EFCE02C}"/>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11039707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27</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du rädd för något hemma?</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0639739F-A00B-FE9A-509B-AA72E62D9C9C}"/>
              </a:ext>
            </a:extLst>
          </p:cNvPr>
          <p:cNvGraphicFramePr>
            <a:graphicFrameLocks noGrp="1"/>
          </p:cNvGraphicFramePr>
          <p:nvPr>
            <p:extLst>
              <p:ext uri="{D42A27DB-BD31-4B8C-83A1-F6EECF244321}">
                <p14:modId xmlns:p14="http://schemas.microsoft.com/office/powerpoint/2010/main" val="260279967"/>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9</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7137</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6633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6553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5108</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Aldrig</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33 %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28 %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Ofta</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7 %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4424A249-7BAD-4986-BCB4-8980D1CC98F8}"/>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19563361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28</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Vet du vem du ska prata med om något är dåligt hemma? Resultat för 2023</a:t>
            </a:r>
          </a:p>
        </p:txBody>
      </p:sp>
      <p:graphicFrame>
        <p:nvGraphicFramePr>
          <p:cNvPr id="2" name="Diagram 1">
            <a:extLst>
              <a:ext uri="{FF2B5EF4-FFF2-40B4-BE49-F238E27FC236}">
                <a16:creationId xmlns:a16="http://schemas.microsoft.com/office/drawing/2014/main" id="{6E8E0A63-CAC4-B366-3E0D-52F048C99E13}"/>
              </a:ext>
            </a:extLst>
          </p:cNvPr>
          <p:cNvGraphicFramePr/>
          <p:nvPr>
            <p:extLst>
              <p:ext uri="{D42A27DB-BD31-4B8C-83A1-F6EECF244321}">
                <p14:modId xmlns:p14="http://schemas.microsoft.com/office/powerpoint/2010/main" val="2421181061"/>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21</a:t>
            </a:r>
          </a:p>
        </p:txBody>
      </p:sp>
      <p:sp>
        <p:nvSpPr>
          <p:cNvPr id="5" name="textruta 4">
            <a:extLst>
              <a:ext uri="{FF2B5EF4-FFF2-40B4-BE49-F238E27FC236}">
                <a16:creationId xmlns:a16="http://schemas.microsoft.com/office/drawing/2014/main" id="{86B507E3-A7F5-6492-2E25-AD4AB923BF3E}"/>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11801786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29</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2826798242"/>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Vet du vem du ska prata med om något är dåligt hemma? Resultat för 2023</a:t>
            </a:r>
          </a:p>
        </p:txBody>
      </p:sp>
      <p:sp>
        <p:nvSpPr>
          <p:cNvPr id="2" name="textruta 1">
            <a:extLst>
              <a:ext uri="{FF2B5EF4-FFF2-40B4-BE49-F238E27FC236}">
                <a16:creationId xmlns:a16="http://schemas.microsoft.com/office/drawing/2014/main" id="{AA53F2F8-3920-EEF8-7BA7-04A78734F96F}"/>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2169804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2792760" y="6356352"/>
            <a:ext cx="2228850" cy="365125"/>
          </a:xfrm>
        </p:spPr>
        <p:txBody>
          <a:bodyPr/>
          <a:lstStyle/>
          <a:p>
            <a:fld id="{35DC3D6C-A556-0D48-B15A-DD8A2D5F88FC}" type="slidenum">
              <a:rPr lang="sv-SE">
                <a:latin typeface="Calibri" panose="020F0502020204030204" pitchFamily="34" charset="0"/>
                <a:ea typeface="Arial" charset="0"/>
                <a:cs typeface="Calibri" panose="020F0502020204030204" pitchFamily="34" charset="0"/>
              </a:rPr>
              <a:t>3</a:t>
            </a:fld>
            <a:endParaRPr lang="sv-SE" dirty="0">
              <a:latin typeface="Calibri" panose="020F0502020204030204" pitchFamily="34" charset="0"/>
              <a:ea typeface="Arial" charset="0"/>
              <a:cs typeface="Calibri" panose="020F0502020204030204" pitchFamily="34" charset="0"/>
            </a:endParaRPr>
          </a:p>
        </p:txBody>
      </p:sp>
      <p:sp>
        <p:nvSpPr>
          <p:cNvPr id="14" name="Underrubrik 2">
            <a:extLst>
              <a:ext uri="{FF2B5EF4-FFF2-40B4-BE49-F238E27FC236}">
                <a16:creationId xmlns:a16="http://schemas.microsoft.com/office/drawing/2014/main" id="{6D56AB0C-0A4B-2644-B50E-B80033FCA911}"/>
              </a:ext>
            </a:extLst>
          </p:cNvPr>
          <p:cNvSpPr txBox="1">
            <a:spLocks/>
          </p:cNvSpPr>
          <p:nvPr/>
        </p:nvSpPr>
        <p:spPr bwMode="auto">
          <a:xfrm>
            <a:off x="354373" y="620688"/>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a:solidFill>
                  <a:srgbClr val="231F20"/>
                </a:solidFill>
                <a:latin typeface="Arial Black" charset="0"/>
                <a:ea typeface="Arial Black" charset="0"/>
                <a:cs typeface="Arial Black" charset="0"/>
              </a:rPr>
              <a:t>Avrundningar</a:t>
            </a:r>
          </a:p>
        </p:txBody>
      </p:sp>
      <p:sp>
        <p:nvSpPr>
          <p:cNvPr id="17" name="Underrubrik 2">
            <a:extLst>
              <a:ext uri="{FF2B5EF4-FFF2-40B4-BE49-F238E27FC236}">
                <a16:creationId xmlns:a16="http://schemas.microsoft.com/office/drawing/2014/main" id="{EC10A896-A126-2644-8D7C-E5F8BE2AD397}"/>
              </a:ext>
            </a:extLst>
          </p:cNvPr>
          <p:cNvSpPr txBox="1">
            <a:spLocks/>
          </p:cNvSpPr>
          <p:nvPr/>
        </p:nvSpPr>
        <p:spPr bwMode="auto">
          <a:xfrm>
            <a:off x="354370" y="1040896"/>
            <a:ext cx="7910995" cy="81451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pPr lvl="0">
              <a:defRPr/>
            </a:pPr>
            <a:r>
              <a:rPr lang="sv-SE" sz="1100" dirty="0">
                <a:solidFill>
                  <a:srgbClr val="231F20"/>
                </a:solidFill>
              </a:rPr>
              <a:t>Det viktigt att känna till att det förekommer avrundningar i redovisningen. Det kan göra att resultatet summerar till något mer eller mindre än 100 procent för en fråga, även om så inte är fallet. Om exempelvis 50,5 procent svarat ett alternativ, och 49,5 svarat ett annat, innebär avrundningarna att det kommer att redovisas som 51 respektive 50 procent. Detta är dock inget fel, utan en effekt av avrundningar. </a:t>
            </a:r>
          </a:p>
          <a:p>
            <a:pPr lvl="0">
              <a:defRPr/>
            </a:pPr>
            <a:endParaRPr lang="sv-SE" sz="1100" dirty="0">
              <a:solidFill>
                <a:srgbClr val="231F20"/>
              </a:solidFill>
            </a:endParaRPr>
          </a:p>
          <a:p>
            <a:pPr>
              <a:defRPr/>
            </a:pPr>
            <a:r>
              <a:rPr lang="sv-SE" sz="1100" dirty="0">
                <a:solidFill>
                  <a:srgbClr val="231F20"/>
                </a:solidFill>
              </a:rPr>
              <a:t>Det sammanslagna resultatet för samtliga kommuner som har deltagit undersökningen visas som ”nationellt” i tabellerna.</a:t>
            </a:r>
          </a:p>
        </p:txBody>
      </p:sp>
      <p:sp>
        <p:nvSpPr>
          <p:cNvPr id="19" name="Underrubrik 2">
            <a:extLst>
              <a:ext uri="{FF2B5EF4-FFF2-40B4-BE49-F238E27FC236}">
                <a16:creationId xmlns:a16="http://schemas.microsoft.com/office/drawing/2014/main" id="{CB21CD15-2982-604C-A32F-0DA61C15F7C1}"/>
              </a:ext>
            </a:extLst>
          </p:cNvPr>
          <p:cNvSpPr txBox="1">
            <a:spLocks/>
          </p:cNvSpPr>
          <p:nvPr/>
        </p:nvSpPr>
        <p:spPr bwMode="auto">
          <a:xfrm>
            <a:off x="354370" y="2420888"/>
            <a:ext cx="4845287" cy="40277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000" b="1" kern="0" dirty="0">
                <a:solidFill>
                  <a:srgbClr val="231F20"/>
                </a:solidFill>
                <a:latin typeface="Arial Black" charset="0"/>
                <a:ea typeface="Arial Black" charset="0"/>
                <a:cs typeface="Arial Black" charset="0"/>
              </a:rPr>
              <a:t>Redovisning av kön</a:t>
            </a:r>
          </a:p>
        </p:txBody>
      </p:sp>
      <p:sp>
        <p:nvSpPr>
          <p:cNvPr id="20" name="Underrubrik 2">
            <a:extLst>
              <a:ext uri="{FF2B5EF4-FFF2-40B4-BE49-F238E27FC236}">
                <a16:creationId xmlns:a16="http://schemas.microsoft.com/office/drawing/2014/main" id="{BDCB92F0-F6AA-6144-9C4C-65FDBBC41DAE}"/>
              </a:ext>
            </a:extLst>
          </p:cNvPr>
          <p:cNvSpPr txBox="1">
            <a:spLocks/>
          </p:cNvSpPr>
          <p:nvPr/>
        </p:nvSpPr>
        <p:spPr bwMode="auto">
          <a:xfrm>
            <a:off x="354370" y="2841096"/>
            <a:ext cx="7354444" cy="9248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pPr lvl="0">
              <a:defRPr/>
            </a:pPr>
            <a:r>
              <a:rPr lang="sv-SE" sz="1100" dirty="0">
                <a:solidFill>
                  <a:srgbClr val="231F20"/>
                </a:solidFill>
              </a:rPr>
              <a:t>Av anonymitetsskäl redovisas resultat uppdelat på kön enbart i rapporter på kommunnivå, och då endast om det finns minst fem svar från såväl kvinnor som män. Om könsuppdelade resultat saknas i en rapport, beror det på att det inte finns tillräckligt många svar i någon av grupperna.</a:t>
            </a:r>
          </a:p>
        </p:txBody>
      </p:sp>
      <p:sp>
        <p:nvSpPr>
          <p:cNvPr id="2" name="textruta 1">
            <a:extLst>
              <a:ext uri="{FF2B5EF4-FFF2-40B4-BE49-F238E27FC236}">
                <a16:creationId xmlns:a16="http://schemas.microsoft.com/office/drawing/2014/main" id="{55F9FF7C-776D-4227-A0C0-EB857CE1E199}"/>
              </a:ext>
            </a:extLst>
          </p:cNvPr>
          <p:cNvSpPr txBox="1"/>
          <p:nvPr/>
        </p:nvSpPr>
        <p:spPr>
          <a:xfrm>
            <a:off x="1640632" y="189220"/>
            <a:ext cx="8097856" cy="230832"/>
          </a:xfrm>
          <a:prstGeom prst="rect">
            <a:avLst/>
          </a:prstGeom>
          <a:noFill/>
        </p:spPr>
        <p:txBody>
          <a:bodyPr wrap="square" rtlCol="0">
            <a:spAutoFit/>
          </a:bodyPr>
          <a:lstStyle/>
          <a:p>
            <a:pPr algn="r"/>
            <a:r>
              <a:rPr lang="sv-SE" sz="900" i="1">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11645392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30</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Vet du vem du ska prata med om något är dåligt hemma?</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E1489F2B-22EA-19CC-89F8-597AC6EBFFF0}"/>
              </a:ext>
            </a:extLst>
          </p:cNvPr>
          <p:cNvGraphicFramePr>
            <a:graphicFrameLocks noGrp="1"/>
          </p:cNvGraphicFramePr>
          <p:nvPr>
            <p:extLst>
              <p:ext uri="{D42A27DB-BD31-4B8C-83A1-F6EECF244321}">
                <p14:modId xmlns:p14="http://schemas.microsoft.com/office/powerpoint/2010/main" val="2694099642"/>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9</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7087</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6615</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6494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5088</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71 %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96 %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100 %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86 %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29 %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16 %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bl>
          </a:graphicData>
        </a:graphic>
      </p:graphicFrame>
      <p:sp>
        <p:nvSpPr>
          <p:cNvPr id="2" name="textruta 1">
            <a:extLst>
              <a:ext uri="{FF2B5EF4-FFF2-40B4-BE49-F238E27FC236}">
                <a16:creationId xmlns:a16="http://schemas.microsoft.com/office/drawing/2014/main" id="{5536D174-6982-0F9D-1622-0BE7620875D3}"/>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30717702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31</a:t>
            </a:fld>
            <a:endParaRPr lang="sv-SE"/>
          </a:p>
        </p:txBody>
      </p:sp>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Trivs du hemma? Resultat för 2023</a:t>
            </a:r>
          </a:p>
        </p:txBody>
      </p:sp>
      <p:graphicFrame>
        <p:nvGraphicFramePr>
          <p:cNvPr id="2" name="Diagram 1">
            <a:extLst>
              <a:ext uri="{FF2B5EF4-FFF2-40B4-BE49-F238E27FC236}">
                <a16:creationId xmlns:a16="http://schemas.microsoft.com/office/drawing/2014/main" id="{5C73FDC4-F8D9-F762-4EE4-7E24D9171FC8}"/>
              </a:ext>
            </a:extLst>
          </p:cNvPr>
          <p:cNvGraphicFramePr/>
          <p:nvPr>
            <p:extLst>
              <p:ext uri="{D42A27DB-BD31-4B8C-83A1-F6EECF244321}">
                <p14:modId xmlns:p14="http://schemas.microsoft.com/office/powerpoint/2010/main" val="1292079854"/>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22</a:t>
            </a:r>
          </a:p>
        </p:txBody>
      </p:sp>
      <p:sp>
        <p:nvSpPr>
          <p:cNvPr id="5" name="textruta 4">
            <a:extLst>
              <a:ext uri="{FF2B5EF4-FFF2-40B4-BE49-F238E27FC236}">
                <a16:creationId xmlns:a16="http://schemas.microsoft.com/office/drawing/2014/main" id="{1971633A-386E-7E14-BF09-BC58C27D9DDB}"/>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1081123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32</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3964562381"/>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Trivs du hemma? Resultat för 2023</a:t>
            </a:r>
          </a:p>
        </p:txBody>
      </p:sp>
      <p:sp>
        <p:nvSpPr>
          <p:cNvPr id="2" name="textruta 1">
            <a:extLst>
              <a:ext uri="{FF2B5EF4-FFF2-40B4-BE49-F238E27FC236}">
                <a16:creationId xmlns:a16="http://schemas.microsoft.com/office/drawing/2014/main" id="{009BEB21-C422-F4AF-D62E-D66F50D155C4}"/>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28690296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33</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Trivs du hemma?</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4" name="Tabell 10">
            <a:extLst>
              <a:ext uri="{FF2B5EF4-FFF2-40B4-BE49-F238E27FC236}">
                <a16:creationId xmlns:a16="http://schemas.microsoft.com/office/drawing/2014/main" id="{34808003-5074-EBD0-03FA-2485E594B11D}"/>
              </a:ext>
            </a:extLst>
          </p:cNvPr>
          <p:cNvGraphicFramePr>
            <a:graphicFrameLocks noGrp="1"/>
          </p:cNvGraphicFramePr>
          <p:nvPr>
            <p:extLst>
              <p:ext uri="{D42A27DB-BD31-4B8C-83A1-F6EECF244321}">
                <p14:modId xmlns:p14="http://schemas.microsoft.com/office/powerpoint/2010/main" val="33483814"/>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dirty="0">
                          <a:solidFill>
                            <a:schemeClr val="tx1"/>
                          </a:solidFill>
                          <a:latin typeface="Arial" panose="020B0604020202020204" pitchFamily="34" charset="0"/>
                          <a:cs typeface="Arial" panose="020B0604020202020204" pitchFamily="34" charset="0"/>
                        </a:rPr>
                        <a:t>9</a:t>
                      </a:r>
                      <a:endParaRPr sz="1200" i="1"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7193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6702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6598</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5141</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82 %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83 %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82 %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2" name="textruta 1">
            <a:extLst>
              <a:ext uri="{FF2B5EF4-FFF2-40B4-BE49-F238E27FC236}">
                <a16:creationId xmlns:a16="http://schemas.microsoft.com/office/drawing/2014/main" id="{CB709F4E-5C0A-87CA-08DC-8BC00D462CDF}"/>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2345300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Underrubrik 2">
            <a:extLst>
              <a:ext uri="{FF2B5EF4-FFF2-40B4-BE49-F238E27FC236}">
                <a16:creationId xmlns:a16="http://schemas.microsoft.com/office/drawing/2014/main" id="{CB932938-7F2C-AD41-B3E8-1A5FCD69D078}"/>
              </a:ext>
            </a:extLst>
          </p:cNvPr>
          <p:cNvSpPr txBox="1">
            <a:spLocks/>
          </p:cNvSpPr>
          <p:nvPr/>
        </p:nvSpPr>
        <p:spPr bwMode="auto">
          <a:xfrm>
            <a:off x="3224808" y="3245135"/>
            <a:ext cx="8248508" cy="3677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fontScale="92500" lnSpcReduction="20000"/>
          </a:bodyPr>
          <a:lstStyle>
            <a:lvl1pPr marL="0" indent="0" algn="l" rtl="0" eaLnBrk="1" fontAlgn="base" hangingPunct="1">
              <a:spcBef>
                <a:spcPct val="20000"/>
              </a:spcBef>
              <a:spcAft>
                <a:spcPct val="0"/>
              </a:spcAft>
              <a:buNone/>
              <a:defRPr sz="1800" b="0" baseline="0">
                <a:solidFill>
                  <a:srgbClr val="FFFFFF"/>
                </a:solidFill>
                <a:latin typeface="Arial"/>
                <a:ea typeface="+mn-ea"/>
                <a:cs typeface="Arial"/>
              </a:defRPr>
            </a:lvl1pPr>
            <a:lvl2pPr marL="457200" indent="0" algn="ctr" rtl="0" eaLnBrk="1" fontAlgn="base" hangingPunct="1">
              <a:spcBef>
                <a:spcPct val="20000"/>
              </a:spcBef>
              <a:spcAft>
                <a:spcPct val="0"/>
              </a:spcAft>
              <a:buNone/>
              <a:defRPr sz="2800">
                <a:solidFill>
                  <a:schemeClr val="tx1">
                    <a:tint val="75000"/>
                  </a:schemeClr>
                </a:solidFill>
                <a:latin typeface="+mn-lt"/>
              </a:defRPr>
            </a:lvl2pPr>
            <a:lvl3pPr marL="914400" indent="0" algn="ctr" rtl="0" eaLnBrk="1" fontAlgn="base" hangingPunct="1">
              <a:spcBef>
                <a:spcPct val="20000"/>
              </a:spcBef>
              <a:spcAft>
                <a:spcPct val="0"/>
              </a:spcAft>
              <a:buNone/>
              <a:defRPr sz="2400">
                <a:solidFill>
                  <a:schemeClr val="tx1">
                    <a:tint val="75000"/>
                  </a:schemeClr>
                </a:solidFill>
                <a:latin typeface="+mn-lt"/>
              </a:defRPr>
            </a:lvl3pPr>
            <a:lvl4pPr marL="1371600" indent="0" algn="ctr" rtl="0" eaLnBrk="1" fontAlgn="base" hangingPunct="1">
              <a:spcBef>
                <a:spcPct val="20000"/>
              </a:spcBef>
              <a:spcAft>
                <a:spcPct val="0"/>
              </a:spcAft>
              <a:buNone/>
              <a:defRPr sz="2000">
                <a:solidFill>
                  <a:schemeClr val="tx1">
                    <a:tint val="75000"/>
                  </a:schemeClr>
                </a:solidFill>
                <a:latin typeface="+mn-lt"/>
              </a:defRPr>
            </a:lvl4pPr>
            <a:lvl5pPr marL="1828800" indent="0" algn="ctr" rtl="0" eaLnBrk="1" fontAlgn="base" hangingPunct="1">
              <a:spcBef>
                <a:spcPct val="20000"/>
              </a:spcBef>
              <a:spcAft>
                <a:spcPct val="0"/>
              </a:spcAft>
              <a:buNone/>
              <a:defRPr sz="2000">
                <a:solidFill>
                  <a:schemeClr val="tx1">
                    <a:tint val="75000"/>
                  </a:schemeClr>
                </a:solidFill>
                <a:latin typeface="+mn-lt"/>
              </a:defRPr>
            </a:lvl5pPr>
            <a:lvl6pPr marL="2286000" indent="0" algn="ctr" rtl="0" eaLnBrk="1" fontAlgn="base" hangingPunct="1">
              <a:spcBef>
                <a:spcPct val="20000"/>
              </a:spcBef>
              <a:spcAft>
                <a:spcPct val="0"/>
              </a:spcAft>
              <a:buNone/>
              <a:defRPr sz="2000">
                <a:solidFill>
                  <a:schemeClr val="tx1">
                    <a:tint val="75000"/>
                  </a:schemeClr>
                </a:solidFill>
                <a:latin typeface="+mn-lt"/>
              </a:defRPr>
            </a:lvl6pPr>
            <a:lvl7pPr marL="2743200" indent="0" algn="ctr" rtl="0" eaLnBrk="1" fontAlgn="base" hangingPunct="1">
              <a:spcBef>
                <a:spcPct val="20000"/>
              </a:spcBef>
              <a:spcAft>
                <a:spcPct val="0"/>
              </a:spcAft>
              <a:buNone/>
              <a:defRPr sz="2000">
                <a:solidFill>
                  <a:schemeClr val="tx1">
                    <a:tint val="75000"/>
                  </a:schemeClr>
                </a:solidFill>
                <a:latin typeface="+mn-lt"/>
              </a:defRPr>
            </a:lvl7pPr>
            <a:lvl8pPr marL="3200400" indent="0" algn="ctr" rtl="0" eaLnBrk="1" fontAlgn="base" hangingPunct="1">
              <a:spcBef>
                <a:spcPct val="20000"/>
              </a:spcBef>
              <a:spcAft>
                <a:spcPct val="0"/>
              </a:spcAft>
              <a:buNone/>
              <a:defRPr sz="2000">
                <a:solidFill>
                  <a:schemeClr val="tx1">
                    <a:tint val="75000"/>
                  </a:schemeClr>
                </a:solidFill>
                <a:latin typeface="+mn-lt"/>
              </a:defRPr>
            </a:lvl8pPr>
            <a:lvl9pPr marL="3657600" indent="0" algn="ctr" rtl="0" eaLnBrk="1" fontAlgn="base" hangingPunct="1">
              <a:spcBef>
                <a:spcPct val="20000"/>
              </a:spcBef>
              <a:spcAft>
                <a:spcPct val="0"/>
              </a:spcAft>
              <a:buNone/>
              <a:defRPr sz="2000">
                <a:solidFill>
                  <a:schemeClr val="tx1">
                    <a:tint val="75000"/>
                  </a:schemeClr>
                </a:solidFill>
                <a:latin typeface="+mn-lt"/>
              </a:defRPr>
            </a:lvl9pPr>
          </a:lstStyle>
          <a:p>
            <a:r>
              <a:rPr lang="sv-SE" sz="2400" b="1" kern="0" noProof="1">
                <a:solidFill>
                  <a:srgbClr val="231F20"/>
                </a:solidFill>
                <a:latin typeface="Arial Black" charset="0"/>
                <a:ea typeface="Arial Black" charset="0"/>
                <a:cs typeface="Arial Black" charset="0"/>
              </a:rPr>
              <a:t>Resultat</a:t>
            </a:r>
            <a:endParaRPr lang="sv-SE" sz="2400" b="1" kern="0" dirty="0">
              <a:solidFill>
                <a:srgbClr val="231F20"/>
              </a:solidFill>
              <a:latin typeface="Arial Black" charset="0"/>
              <a:ea typeface="Arial Black" charset="0"/>
              <a:cs typeface="Arial Black" charset="0"/>
            </a:endParaRPr>
          </a:p>
        </p:txBody>
      </p:sp>
      <p:sp>
        <p:nvSpPr>
          <p:cNvPr id="3" name="Rektangel 2">
            <a:extLst>
              <a:ext uri="{FF2B5EF4-FFF2-40B4-BE49-F238E27FC236}">
                <a16:creationId xmlns:a16="http://schemas.microsoft.com/office/drawing/2014/main" id="{B14EF3C3-B03D-5239-EEB0-A5A325EFB70E}"/>
              </a:ext>
            </a:extLst>
          </p:cNvPr>
          <p:cNvSpPr/>
          <p:nvPr/>
        </p:nvSpPr>
        <p:spPr>
          <a:xfrm>
            <a:off x="0" y="372"/>
            <a:ext cx="2792760" cy="6858000"/>
          </a:xfrm>
          <a:prstGeom prst="rect">
            <a:avLst/>
          </a:prstGeom>
          <a:solidFill>
            <a:srgbClr val="0071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966908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5</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2090896887"/>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du kvinna eller man? Resultat för 2023</a:t>
            </a:r>
          </a:p>
        </p:txBody>
      </p:sp>
      <p:sp>
        <p:nvSpPr>
          <p:cNvPr id="10" name="textruta 9">
            <a:extLst>
              <a:ext uri="{FF2B5EF4-FFF2-40B4-BE49-F238E27FC236}">
                <a16:creationId xmlns:a16="http://schemas.microsoft.com/office/drawing/2014/main" id="{56BB2450-DE16-A54F-8861-16A99245BF6D}"/>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
        <p:nvSpPr>
          <p:cNvPr id="6" name="textruta 5">
            <a:extLst>
              <a:ext uri="{FF2B5EF4-FFF2-40B4-BE49-F238E27FC236}">
                <a16:creationId xmlns:a16="http://schemas.microsoft.com/office/drawing/2014/main" id="{F97733DB-7487-C648-B66A-7A6BEB1D07FC}"/>
              </a:ext>
            </a:extLst>
          </p:cNvPr>
          <p:cNvSpPr txBox="1"/>
          <p:nvPr/>
        </p:nvSpPr>
        <p:spPr>
          <a:xfrm>
            <a:off x="416496" y="6437948"/>
            <a:ext cx="947695" cy="230832"/>
          </a:xfrm>
          <a:prstGeom prst="rect">
            <a:avLst/>
          </a:prstGeom>
          <a:noFill/>
        </p:spPr>
        <p:txBody>
          <a:bodyPr wrap="none" rtlCol="0">
            <a:spAutoFit/>
          </a:bodyPr>
          <a:lstStyle/>
          <a:p>
            <a:r>
              <a:rPr lang="sv-SE" sz="900" i="1">
                <a:latin typeface="Arial" panose="020B0604020202020204" pitchFamily="34" charset="0"/>
                <a:cs typeface="Arial" panose="020B0604020202020204" pitchFamily="34" charset="0"/>
              </a:rPr>
              <a:t>Könsresultat visas exklusive de som svarat "Annat".</a:t>
            </a:r>
            <a:endParaRPr sz="900" i="1">
              <a:latin typeface="Arial" panose="020B0604020202020204" pitchFamily="34" charset="0"/>
              <a:cs typeface="Arial" panose="020B0604020202020204" pitchFamily="34" charset="0"/>
            </a:endParaRPr>
          </a:p>
        </p:txBody>
      </p:sp>
      <p:sp>
        <p:nvSpPr>
          <p:cNvPr id="2" name="textruta 1">
            <a:extLst>
              <a:ext uri="{FF2B5EF4-FFF2-40B4-BE49-F238E27FC236}">
                <a16:creationId xmlns:a16="http://schemas.microsoft.com/office/drawing/2014/main" id="{3FE60237-B18B-F4CD-B633-CFAB13BB7620}"/>
              </a:ext>
            </a:extLst>
          </p:cNvPr>
          <p:cNvSpPr txBox="1"/>
          <p:nvPr/>
        </p:nvSpPr>
        <p:spPr>
          <a:xfrm>
            <a:off x="424721" y="6308082"/>
            <a:ext cx="4032000" cy="230832"/>
          </a:xfrm>
          <a:prstGeom prst="rect">
            <a:avLst/>
          </a:prstGeom>
          <a:noFill/>
        </p:spPr>
        <p:txBody>
          <a:bodyPr wrap="square" rtlCol="0">
            <a:spAutoFit/>
          </a:bodyPr>
          <a:lstStyle/>
          <a:p>
            <a:r>
              <a:rPr lang="sv-SE" sz="900" i="1" dirty="0">
                <a:latin typeface="Arial" panose="020B0604020202020204" pitchFamily="34" charset="0"/>
                <a:cs typeface="Arial" panose="020B0604020202020204" pitchFamily="34" charset="0"/>
              </a:rPr>
              <a:t>Antal svar: -</a:t>
            </a:r>
          </a:p>
        </p:txBody>
      </p:sp>
    </p:spTree>
    <p:extLst>
      <p:ext uri="{BB962C8B-B14F-4D97-AF65-F5344CB8AC3E}">
        <p14:creationId xmlns:p14="http://schemas.microsoft.com/office/powerpoint/2010/main" val="3278737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6</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Är du kvinna eller man?</a:t>
            </a:r>
          </a:p>
        </p:txBody>
      </p:sp>
      <p:sp>
        <p:nvSpPr>
          <p:cNvPr id="10" name="textruta 9">
            <a:extLst>
              <a:ext uri="{FF2B5EF4-FFF2-40B4-BE49-F238E27FC236}">
                <a16:creationId xmlns:a16="http://schemas.microsoft.com/office/drawing/2014/main" id="{3291715A-1CD1-6848-8B3D-311FB8E34DCA}"/>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
        <p:nvSpPr>
          <p:cNvPr id="8" name="textruta 7">
            <a:extLst>
              <a:ext uri="{FF2B5EF4-FFF2-40B4-BE49-F238E27FC236}">
                <a16:creationId xmlns:a16="http://schemas.microsoft.com/office/drawing/2014/main" id="{6EB6AD40-F7E4-1F4F-8857-E8B666C315B8}"/>
              </a:ext>
            </a:extLst>
          </p:cNvPr>
          <p:cNvSpPr txBox="1"/>
          <p:nvPr/>
        </p:nvSpPr>
        <p:spPr>
          <a:xfrm>
            <a:off x="416496" y="6437948"/>
            <a:ext cx="947695"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Könsresultat visas exklusive de som svarat "Annat".</a:t>
            </a:r>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6478932F-E740-436C-02CB-28C518A7F037}"/>
              </a:ext>
            </a:extLst>
          </p:cNvPr>
          <p:cNvGraphicFramePr>
            <a:graphicFrameLocks noGrp="1"/>
          </p:cNvGraphicFramePr>
          <p:nvPr>
            <p:extLst>
              <p:ext uri="{D42A27DB-BD31-4B8C-83A1-F6EECF244321}">
                <p14:modId xmlns:p14="http://schemas.microsoft.com/office/powerpoint/2010/main" val="691369663"/>
              </p:ext>
            </p:extLst>
          </p:nvPr>
        </p:nvGraphicFramePr>
        <p:xfrm>
          <a:off x="376541" y="2590291"/>
          <a:ext cx="9108001" cy="3016840"/>
        </p:xfrm>
        <a:graphic>
          <a:graphicData uri="http://schemas.openxmlformats.org/drawingml/2006/table">
            <a:tbl>
              <a:tblPr firstRow="1" bandRow="1">
                <a:tableStyleId>{5C22544A-7EE6-4342-B048-85BDC9FD1C3A}</a:tableStyleId>
              </a:tblPr>
              <a:tblGrid>
                <a:gridCol w="2338009">
                  <a:extLst>
                    <a:ext uri="{9D8B030D-6E8A-4147-A177-3AD203B41FA5}">
                      <a16:colId xmlns:a16="http://schemas.microsoft.com/office/drawing/2014/main" val="60862922"/>
                    </a:ext>
                  </a:extLst>
                </a:gridCol>
                <a:gridCol w="846249">
                  <a:extLst>
                    <a:ext uri="{9D8B030D-6E8A-4147-A177-3AD203B41FA5}">
                      <a16:colId xmlns:a16="http://schemas.microsoft.com/office/drawing/2014/main" val="1316805277"/>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gridCol w="846249">
                  <a:extLst>
                    <a:ext uri="{9D8B030D-6E8A-4147-A177-3AD203B41FA5}">
                      <a16:colId xmlns:a16="http://schemas.microsoft.com/office/drawing/2014/main" val="3525936969"/>
                    </a:ext>
                  </a:extLst>
                </a:gridCol>
                <a:gridCol w="846249">
                  <a:extLst>
                    <a:ext uri="{9D8B030D-6E8A-4147-A177-3AD203B41FA5}">
                      <a16:colId xmlns:a16="http://schemas.microsoft.com/office/drawing/2014/main" val="3779878620"/>
                    </a:ext>
                  </a:extLst>
                </a:gridCol>
                <a:gridCol w="846249">
                  <a:extLst>
                    <a:ext uri="{9D8B030D-6E8A-4147-A177-3AD203B41FA5}">
                      <a16:colId xmlns:a16="http://schemas.microsoft.com/office/drawing/2014/main" val="1832173635"/>
                    </a:ext>
                  </a:extLst>
                </a:gridCol>
                <a:gridCol w="846249">
                  <a:extLst>
                    <a:ext uri="{9D8B030D-6E8A-4147-A177-3AD203B41FA5}">
                      <a16:colId xmlns:a16="http://schemas.microsoft.com/office/drawing/2014/main" val="3006094766"/>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a:t>
                      </a:r>
                      <a:r>
                        <a:rPr lang="sv-SE" sz="1200" dirty="0" err="1">
                          <a:solidFill>
                            <a:schemeClr val="tx1"/>
                          </a:solidFill>
                          <a:latin typeface="Arial" panose="020B0604020202020204" pitchFamily="34" charset="0"/>
                          <a:cs typeface="Arial" panose="020B0604020202020204" pitchFamily="34" charset="0"/>
                        </a:rPr>
                        <a:t>mun_name</a:t>
                      </a:r>
                      <a:r>
                        <a:rPr lang="sv-SE" sz="1200" dirty="0">
                          <a:solidFill>
                            <a:schemeClr val="tx1"/>
                          </a:solidFill>
                          <a:latin typeface="Arial" panose="020B0604020202020204" pitchFamily="34" charset="0"/>
                          <a:cs typeface="Arial" panose="020B0604020202020204" pitchFamily="34" charset="0"/>
                        </a:rPr>
                        <a:t>}}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7076</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6614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6500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5087</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Kvinna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67 %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44 %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45 %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Man</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41 %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33 %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algn="ctr"/>
                      <a: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55 %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bl>
          </a:graphicData>
        </a:graphic>
      </p:graphicFrame>
    </p:spTree>
    <p:extLst>
      <p:ext uri="{BB962C8B-B14F-4D97-AF65-F5344CB8AC3E}">
        <p14:creationId xmlns:p14="http://schemas.microsoft.com/office/powerpoint/2010/main" val="3689388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7</a:t>
            </a:fld>
            <a:endParaRPr lang="sv-SE" dirty="0"/>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132253523"/>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Får du bestämma om saker som är viktiga för dig hemma? Resultat för 2023</a:t>
            </a:r>
          </a:p>
        </p:txBody>
      </p:sp>
      <p:sp>
        <p:nvSpPr>
          <p:cNvPr id="11" name="textruta 10">
            <a:extLst>
              <a:ext uri="{FF2B5EF4-FFF2-40B4-BE49-F238E27FC236}">
                <a16:creationId xmlns:a16="http://schemas.microsoft.com/office/drawing/2014/main" id="{E92FB859-B350-084B-B7C0-3C9325291B15}"/>
              </a:ext>
            </a:extLst>
          </p:cNvPr>
          <p:cNvSpPr txBox="1"/>
          <p:nvPr/>
        </p:nvSpPr>
        <p:spPr>
          <a:xfrm>
            <a:off x="200472" y="6356352"/>
            <a:ext cx="2600392" cy="230832"/>
          </a:xfrm>
          <a:prstGeom prst="rect">
            <a:avLst/>
          </a:prstGeom>
          <a:noFill/>
        </p:spPr>
        <p:txBody>
          <a:bodyPr wrap="none" rtlCol="0">
            <a:spAutoFit/>
          </a:bodyPr>
          <a:lstStyle/>
          <a:p>
            <a:r>
              <a:rPr lang="sv-SE" sz="900" i="1" dirty="0">
                <a:latin typeface="Arial" panose="020B0604020202020204" pitchFamily="34" charset="0"/>
                <a:cs typeface="Arial" panose="020B0604020202020204" pitchFamily="34" charset="0"/>
              </a:rPr>
              <a:t>Antal svar: 22</a:t>
            </a:r>
          </a:p>
        </p:txBody>
      </p:sp>
      <p:sp>
        <p:nvSpPr>
          <p:cNvPr id="2" name="textruta 1">
            <a:extLst>
              <a:ext uri="{FF2B5EF4-FFF2-40B4-BE49-F238E27FC236}">
                <a16:creationId xmlns:a16="http://schemas.microsoft.com/office/drawing/2014/main" id="{2EC2AC7E-A325-E40C-B220-7B3603462C81}"/>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3553844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8</a:t>
            </a:fld>
            <a:endParaRPr lang="sv-SE"/>
          </a:p>
        </p:txBody>
      </p:sp>
      <p:graphicFrame>
        <p:nvGraphicFramePr>
          <p:cNvPr id="12" name="Diagram 11">
            <a:extLst>
              <a:ext uri="{FF2B5EF4-FFF2-40B4-BE49-F238E27FC236}">
                <a16:creationId xmlns:a16="http://schemas.microsoft.com/office/drawing/2014/main" id="{57C6086D-7765-D44F-9FA6-97251620B7B6}"/>
              </a:ext>
            </a:extLst>
          </p:cNvPr>
          <p:cNvGraphicFramePr/>
          <p:nvPr>
            <p:extLst>
              <p:ext uri="{D42A27DB-BD31-4B8C-83A1-F6EECF244321}">
                <p14:modId xmlns:p14="http://schemas.microsoft.com/office/powerpoint/2010/main" val="133360746"/>
              </p:ext>
            </p:extLst>
          </p:nvPr>
        </p:nvGraphicFramePr>
        <p:xfrm>
          <a:off x="656778" y="2317727"/>
          <a:ext cx="8592443" cy="361558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4">
            <a:extLst>
              <a:ext uri="{FF2B5EF4-FFF2-40B4-BE49-F238E27FC236}">
                <a16:creationId xmlns:a16="http://schemas.microsoft.com/office/drawing/2014/main" id="{03F1B3C3-25BE-4F43-9575-AB3E82195258}"/>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Får du bestämma om saker som är viktiga för dig hemma? Resultat för 2023</a:t>
            </a:r>
          </a:p>
        </p:txBody>
      </p:sp>
      <p:sp>
        <p:nvSpPr>
          <p:cNvPr id="2" name="textruta 1">
            <a:extLst>
              <a:ext uri="{FF2B5EF4-FFF2-40B4-BE49-F238E27FC236}">
                <a16:creationId xmlns:a16="http://schemas.microsoft.com/office/drawing/2014/main" id="{53DF6AF0-BD25-D5E4-9DCE-BE11B47EC8BD}"/>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2350451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a:extLst>
              <a:ext uri="{FF2B5EF4-FFF2-40B4-BE49-F238E27FC236}">
                <a16:creationId xmlns:a16="http://schemas.microsoft.com/office/drawing/2014/main" id="{A1A18A2C-66F7-1E46-A5D7-CD2ED7F2C858}"/>
              </a:ext>
            </a:extLst>
          </p:cNvPr>
          <p:cNvSpPr>
            <a:spLocks noGrp="1"/>
          </p:cNvSpPr>
          <p:nvPr>
            <p:ph type="sldNum" sz="quarter" idx="11"/>
          </p:nvPr>
        </p:nvSpPr>
        <p:spPr/>
        <p:txBody>
          <a:bodyPr/>
          <a:lstStyle/>
          <a:p>
            <a:fld id="{35DC3D6C-A556-0D48-B15A-DD8A2D5F88FC}" type="slidenum">
              <a:rPr lang="sv-SE" smtClean="0"/>
              <a:t>9</a:t>
            </a:fld>
            <a:endParaRPr lang="sv-SE"/>
          </a:p>
        </p:txBody>
      </p:sp>
      <p:sp>
        <p:nvSpPr>
          <p:cNvPr id="7" name="TextBox 14">
            <a:extLst>
              <a:ext uri="{FF2B5EF4-FFF2-40B4-BE49-F238E27FC236}">
                <a16:creationId xmlns:a16="http://schemas.microsoft.com/office/drawing/2014/main" id="{E547A9AC-EFE1-2D41-8662-C22D484BCBD4}"/>
              </a:ext>
            </a:extLst>
          </p:cNvPr>
          <p:cNvSpPr txBox="1"/>
          <p:nvPr/>
        </p:nvSpPr>
        <p:spPr>
          <a:xfrm>
            <a:off x="632519" y="1167401"/>
            <a:ext cx="8592444" cy="427746"/>
          </a:xfrm>
          <a:prstGeom prst="rect">
            <a:avLst/>
          </a:prstGeom>
          <a:noFill/>
        </p:spPr>
        <p:txBody>
          <a:bodyPr wrap="square" rtlCol="0">
            <a:spAutoFit/>
          </a:bodyPr>
          <a:lstStyle/>
          <a:p>
            <a:pPr lvl="0">
              <a:lnSpc>
                <a:spcPct val="120000"/>
              </a:lnSpc>
              <a:spcBef>
                <a:spcPts val="1000"/>
              </a:spcBef>
            </a:pPr>
            <a:r>
              <a:rPr lang="sv-SE" sz="2000" b="1" dirty="0">
                <a:solidFill>
                  <a:srgbClr val="000000"/>
                </a:solidFill>
                <a:latin typeface="Arial" panose="020B0604020202020204" pitchFamily="34" charset="0"/>
                <a:cs typeface="Arial" panose="020B0604020202020204" pitchFamily="34" charset="0"/>
              </a:rPr>
              <a:t>Får du bestämma om saker som är viktiga för dig hemma?</a:t>
            </a:r>
          </a:p>
        </p:txBody>
      </p:sp>
      <p:sp>
        <p:nvSpPr>
          <p:cNvPr id="8" name="textruta 7">
            <a:extLst>
              <a:ext uri="{FF2B5EF4-FFF2-40B4-BE49-F238E27FC236}">
                <a16:creationId xmlns:a16="http://schemas.microsoft.com/office/drawing/2014/main" id="{341F5471-F7BD-E94F-943B-532DB7362C30}"/>
              </a:ext>
            </a:extLst>
          </p:cNvPr>
          <p:cNvSpPr txBox="1"/>
          <p:nvPr/>
        </p:nvSpPr>
        <p:spPr>
          <a:xfrm>
            <a:off x="416496" y="6437948"/>
            <a:ext cx="1120820" cy="230832"/>
          </a:xfrm>
          <a:prstGeom prst="rect">
            <a:avLst/>
          </a:prstGeom>
          <a:noFill/>
        </p:spPr>
        <p:txBody>
          <a:bodyPr wrap="none" rtlCol="0">
            <a:spAutoFit/>
          </a:bodyPr>
          <a:lstStyle/>
          <a:p>
            <a:endParaRPr sz="900" i="1" dirty="0">
              <a:latin typeface="Arial" panose="020B0604020202020204" pitchFamily="34" charset="0"/>
              <a:cs typeface="Arial" panose="020B0604020202020204" pitchFamily="34" charset="0"/>
            </a:endParaRPr>
          </a:p>
        </p:txBody>
      </p:sp>
      <p:graphicFrame>
        <p:nvGraphicFramePr>
          <p:cNvPr id="2" name="Tabell 10">
            <a:extLst>
              <a:ext uri="{FF2B5EF4-FFF2-40B4-BE49-F238E27FC236}">
                <a16:creationId xmlns:a16="http://schemas.microsoft.com/office/drawing/2014/main" id="{C5969678-6447-E859-53BA-6F5891BAFFFF}"/>
              </a:ext>
            </a:extLst>
          </p:cNvPr>
          <p:cNvGraphicFramePr>
            <a:graphicFrameLocks noGrp="1"/>
          </p:cNvGraphicFramePr>
          <p:nvPr>
            <p:extLst>
              <p:ext uri="{D42A27DB-BD31-4B8C-83A1-F6EECF244321}">
                <p14:modId xmlns:p14="http://schemas.microsoft.com/office/powerpoint/2010/main" val="2934524125"/>
              </p:ext>
            </p:extLst>
          </p:nvPr>
        </p:nvGraphicFramePr>
        <p:xfrm>
          <a:off x="376541" y="2590291"/>
          <a:ext cx="9108000" cy="6674440"/>
        </p:xfrm>
        <a:graphic>
          <a:graphicData uri="http://schemas.openxmlformats.org/drawingml/2006/table">
            <a:tbl>
              <a:tblPr firstRow="1" bandRow="1">
                <a:tableStyleId>{5C22544A-7EE6-4342-B048-85BDC9FD1C3A}</a:tableStyleId>
              </a:tblPr>
              <a:tblGrid>
                <a:gridCol w="2338008">
                  <a:extLst>
                    <a:ext uri="{9D8B030D-6E8A-4147-A177-3AD203B41FA5}">
                      <a16:colId xmlns:a16="http://schemas.microsoft.com/office/drawing/2014/main" val="60862922"/>
                    </a:ext>
                  </a:extLst>
                </a:gridCol>
                <a:gridCol w="846249">
                  <a:extLst>
                    <a:ext uri="{9D8B030D-6E8A-4147-A177-3AD203B41FA5}">
                      <a16:colId xmlns:a16="http://schemas.microsoft.com/office/drawing/2014/main" val="617755285"/>
                    </a:ext>
                  </a:extLst>
                </a:gridCol>
                <a:gridCol w="846249">
                  <a:extLst>
                    <a:ext uri="{9D8B030D-6E8A-4147-A177-3AD203B41FA5}">
                      <a16:colId xmlns:a16="http://schemas.microsoft.com/office/drawing/2014/main" val="665048079"/>
                    </a:ext>
                  </a:extLst>
                </a:gridCol>
                <a:gridCol w="846249">
                  <a:extLst>
                    <a:ext uri="{9D8B030D-6E8A-4147-A177-3AD203B41FA5}">
                      <a16:colId xmlns:a16="http://schemas.microsoft.com/office/drawing/2014/main" val="511478028"/>
                    </a:ext>
                  </a:extLst>
                </a:gridCol>
                <a:gridCol w="846249">
                  <a:extLst>
                    <a:ext uri="{9D8B030D-6E8A-4147-A177-3AD203B41FA5}">
                      <a16:colId xmlns:a16="http://schemas.microsoft.com/office/drawing/2014/main" val="3760542871"/>
                    </a:ext>
                  </a:extLst>
                </a:gridCol>
                <a:gridCol w="846249">
                  <a:extLst>
                    <a:ext uri="{9D8B030D-6E8A-4147-A177-3AD203B41FA5}">
                      <a16:colId xmlns:a16="http://schemas.microsoft.com/office/drawing/2014/main" val="3253244486"/>
                    </a:ext>
                  </a:extLst>
                </a:gridCol>
                <a:gridCol w="846249">
                  <a:extLst>
                    <a:ext uri="{9D8B030D-6E8A-4147-A177-3AD203B41FA5}">
                      <a16:colId xmlns:a16="http://schemas.microsoft.com/office/drawing/2014/main" val="462950667"/>
                    </a:ext>
                  </a:extLst>
                </a:gridCol>
                <a:gridCol w="846249">
                  <a:extLst>
                    <a:ext uri="{9D8B030D-6E8A-4147-A177-3AD203B41FA5}">
                      <a16:colId xmlns:a16="http://schemas.microsoft.com/office/drawing/2014/main" val="2461712625"/>
                    </a:ext>
                  </a:extLst>
                </a:gridCol>
                <a:gridCol w="846249">
                  <a:extLst>
                    <a:ext uri="{9D8B030D-6E8A-4147-A177-3AD203B41FA5}">
                      <a16:colId xmlns:a16="http://schemas.microsoft.com/office/drawing/2014/main" val="3961973622"/>
                    </a:ext>
                  </a:extLst>
                </a:gridCol>
              </a:tblGrid>
              <a:tr h="456860">
                <a:tc>
                  <a:txBody>
                    <a:bodyPr/>
                    <a:lstStyle/>
                    <a:p>
                      <a:pPr algn="l"/>
                      <a:r>
                        <a:rPr lang="sv-SE" sz="1200" dirty="0">
                          <a:solidFill>
                            <a:schemeClr val="tx1"/>
                          </a:solidFill>
                          <a:latin typeface="Arial" panose="020B0604020202020204" pitchFamily="34" charset="0"/>
                          <a:cs typeface="Arial" panose="020B0604020202020204" pitchFamily="34" charset="0"/>
                        </a:rPr>
                        <a:t> </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rPr lang="sv-SE" sz="1200" dirty="0">
                          <a:solidFill>
                            <a:schemeClr val="tx1"/>
                          </a:solidFill>
                          <a:latin typeface="Arial" panose="020B0604020202020204" pitchFamily="34" charset="0"/>
                          <a:cs typeface="Arial" panose="020B0604020202020204" pitchFamily="34" charset="0"/>
                        </a:rPr>
                        <a:t>Vellinge </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tx1"/>
                          </a:solidFill>
                          <a:latin typeface="Arial" panose="020B0604020202020204" pitchFamily="34" charset="0"/>
                          <a:ea typeface="+mn-ea"/>
                          <a:cs typeface="Arial" panose="020B0604020202020204" pitchFamily="34" charset="0"/>
                        </a:rPr>
                        <a:t>Nationellt</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hMerge="1">
                  <a:txBody>
                    <a:bodyPr/>
                    <a:lstStyle/>
                    <a:p>
                      <a:pPr algn="ctr"/>
                      <a:r>
                        <a:t>-</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4201411099"/>
                  </a:ext>
                </a:extLst>
              </a:tr>
              <a:tr h="456860">
                <a:tc>
                  <a:txBody>
                    <a:bodyPr/>
                    <a:lstStyle/>
                    <a:p>
                      <a:pPr algn="l"/>
                      <a:r>
                        <a:rPr lang="sv-SE" sz="1200">
                          <a:solidFill>
                            <a:schemeClr val="tx1"/>
                          </a:solidFill>
                          <a:latin typeface="Arial" panose="020B0604020202020204" pitchFamily="34" charset="0"/>
                          <a:cs typeface="Arial" panose="020B0604020202020204" pitchFamily="34" charset="0"/>
                        </a:rPr>
                        <a:t> </a:t>
                      </a:r>
                      <a:endParaRPr sz="120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2021</a:t>
                      </a:r>
                      <a:endParaRPr sz="1200" b="1" dirty="0">
                        <a:solidFill>
                          <a:schemeClr val="tx1"/>
                        </a:solidFill>
                        <a:latin typeface="Arial" panose="020B0604020202020204" pitchFamily="34" charset="0"/>
                        <a:cs typeface="Arial" panose="020B0604020202020204" pitchFamily="34" charset="0"/>
                      </a:endParaRP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2023</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dirty="0">
                          <a:solidFill>
                            <a:schemeClr val="tx1"/>
                          </a:solidFill>
                          <a:latin typeface="Arial" panose="020B0604020202020204" pitchFamily="34" charset="0"/>
                          <a:cs typeface="Arial" panose="020B0604020202020204" pitchFamily="34" charset="0"/>
                        </a:rPr>
                        <a:t>2022</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b="1">
                          <a:solidFill>
                            <a:schemeClr val="tx1"/>
                          </a:solidFill>
                          <a:latin typeface="Arial" panose="020B0604020202020204" pitchFamily="34" charset="0"/>
                          <a:cs typeface="Arial" panose="020B0604020202020204" pitchFamily="34" charset="0"/>
                        </a:rPr>
                        <a:t>2021</a:t>
                      </a:r>
                    </a:p>
                  </a:txBody>
                  <a:tcPr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b="1" kern="1200">
                          <a:solidFill>
                            <a:schemeClr val="tx1"/>
                          </a:solidFill>
                          <a:latin typeface="Arial" panose="020B0604020202020204" pitchFamily="34" charset="0"/>
                          <a:ea typeface="+mn-ea"/>
                          <a:cs typeface="Arial" panose="020B0604020202020204" pitchFamily="34" charset="0"/>
                        </a:rPr>
                        <a:t>2020</a:t>
                      </a:r>
                    </a:p>
                  </a:txBody>
                  <a:tcPr anchor="b">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3958132402"/>
                  </a:ext>
                </a:extLst>
              </a:tr>
              <a:tr h="230400">
                <a:tc>
                  <a:txBody>
                    <a:bodyPr/>
                    <a:lstStyle/>
                    <a:p>
                      <a:pPr algn="l"/>
                      <a:r>
                        <a:rPr lang="sv-SE" sz="1200" i="1" dirty="0">
                          <a:solidFill>
                            <a:schemeClr val="tx1"/>
                          </a:solidFill>
                          <a:latin typeface="Arial" panose="020B0604020202020204" pitchFamily="34" charset="0"/>
                          <a:cs typeface="Arial" panose="020B0604020202020204" pitchFamily="34" charset="0"/>
                        </a:rPr>
                        <a:t>Antal svar</a:t>
                      </a:r>
                      <a:endParaRPr sz="1200" i="1"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23</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a:solidFill>
                            <a:schemeClr val="tx1"/>
                          </a:solidFill>
                          <a:latin typeface="Arial" panose="020B0604020202020204" pitchFamily="34" charset="0"/>
                          <a:cs typeface="Arial" panose="020B0604020202020204" pitchFamily="34" charset="0"/>
                        </a:rPr>
                        <a:t>24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algn="ctr"/>
                      <a:r>
                        <a:rPr lang="sv-SE" sz="1200" i="1">
                          <a:solidFill>
                            <a:schemeClr val="tx1"/>
                          </a:solidFill>
                          <a:latin typeface="Arial" panose="020B0604020202020204" pitchFamily="34" charset="0"/>
                          <a:cs typeface="Arial" panose="020B0604020202020204" pitchFamily="34" charset="0"/>
                        </a:rPr>
                        <a:t>9</a:t>
                      </a:r>
                      <a:endParaRPr sz="1200" i="1">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7182</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dirty="0">
                          <a:solidFill>
                            <a:schemeClr val="tx1"/>
                          </a:solidFill>
                          <a:latin typeface="Arial" panose="020B0604020202020204" pitchFamily="34" charset="0"/>
                          <a:cs typeface="Arial" panose="020B0604020202020204" pitchFamily="34" charset="0"/>
                        </a:rPr>
                        <a:t>6714</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a:solidFill>
                            <a:schemeClr val="tx1"/>
                          </a:solidFill>
                          <a:latin typeface="Arial" panose="020B0604020202020204" pitchFamily="34" charset="0"/>
                          <a:cs typeface="Arial" panose="020B0604020202020204" pitchFamily="34" charset="0"/>
                        </a:rPr>
                        <a:t>6610</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i="1">
                          <a:solidFill>
                            <a:schemeClr val="tx1"/>
                          </a:solidFill>
                          <a:latin typeface="Arial" panose="020B0604020202020204" pitchFamily="34" charset="0"/>
                          <a:cs typeface="Arial" panose="020B0604020202020204" pitchFamily="34" charset="0"/>
                        </a:rPr>
                        <a:t>5132</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DEE1"/>
                    </a:solidFill>
                  </a:tcPr>
                </a:tc>
                <a:extLst>
                  <a:ext uri="{0D108BD9-81ED-4DB2-BD59-A6C34878D82A}">
                    <a16:rowId xmlns:a16="http://schemas.microsoft.com/office/drawing/2014/main" val="2243211531"/>
                  </a:ext>
                </a:extLst>
              </a:tr>
              <a:tr h="259200">
                <a:tc>
                  <a:txBody>
                    <a:bodyPr/>
                    <a:lstStyle/>
                    <a:p>
                      <a:pPr algn="l"/>
                      <a:r>
                        <a:rPr lang="sv-SE" sz="1200" dirty="0">
                          <a:solidFill>
                            <a:schemeClr val="tx1"/>
                          </a:solidFill>
                          <a:latin typeface="Arial" panose="020B0604020202020204" pitchFamily="34" charset="0"/>
                          <a:cs typeface="Arial" panose="020B0604020202020204" pitchFamily="34" charset="0"/>
                        </a:rPr>
                        <a:t>Ja</a:t>
                      </a:r>
                      <a:endParaRPr sz="1200" dirty="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59 %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78 %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a:solidFill>
                            <a:schemeClr val="tx1"/>
                          </a:solidFill>
                          <a:latin typeface="Arial" panose="020B0604020202020204" pitchFamily="34" charset="0"/>
                          <a:cs typeface="Arial" panose="020B0604020202020204" pitchFamily="34" charset="0"/>
                        </a:rPr>
                        <a:t>75 %</a:t>
                      </a:r>
                      <a:endParaRPr sz="120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a:solidFill>
                            <a:schemeClr val="tx1"/>
                          </a:solidFill>
                          <a:latin typeface="Arial" panose="020B0604020202020204" pitchFamily="34" charset="0"/>
                          <a:cs typeface="Arial" panose="020B0604020202020204" pitchFamily="34" charset="0"/>
                        </a:rPr>
                        <a:t>78 %</a:t>
                      </a:r>
                      <a:endParaRPr sz="120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79 %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dirty="0">
                          <a:solidFill>
                            <a:schemeClr val="tx1"/>
                          </a:solidFill>
                          <a:latin typeface="Arial" panose="020B0604020202020204" pitchFamily="34" charset="0"/>
                          <a:cs typeface="Arial" panose="020B0604020202020204" pitchFamily="34" charset="0"/>
                        </a:rPr>
                        <a:t>77 %</a:t>
                      </a:r>
                      <a:endParaRPr sz="120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a:solidFill>
                            <a:schemeClr val="tx1"/>
                          </a:solidFill>
                          <a:latin typeface="Arial" panose="020B0604020202020204" pitchFamily="34" charset="0"/>
                          <a:cs typeface="Arial" panose="020B0604020202020204" pitchFamily="34" charset="0"/>
                        </a:rPr>
                        <a:t>77 %</a:t>
                      </a:r>
                      <a:endParaRPr sz="120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1200">
                          <a:solidFill>
                            <a:schemeClr val="tx1"/>
                          </a:solidFill>
                          <a:latin typeface="Arial" panose="020B0604020202020204" pitchFamily="34" charset="0"/>
                          <a:cs typeface="Arial" panose="020B0604020202020204" pitchFamily="34" charset="0"/>
                        </a:rPr>
                        <a:t>77 %</a:t>
                      </a:r>
                      <a:endParaRPr sz="120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213349"/>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Ibland</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18 %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21 %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22 %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16 %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17 %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17 %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18 %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F3F4"/>
                    </a:solidFill>
                  </a:tcPr>
                </a:tc>
                <a:extLst>
                  <a:ext uri="{0D108BD9-81ED-4DB2-BD59-A6C34878D82A}">
                    <a16:rowId xmlns:a16="http://schemas.microsoft.com/office/drawing/2014/main" val="54894081"/>
                  </a:ext>
                </a:extLst>
              </a:tr>
              <a:tr h="259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Nej</a:t>
                      </a:r>
                    </a:p>
                  </a:txBody>
                  <a:tcPr anchor="ctr">
                    <a:lnL w="12700"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23 %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4 %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0 %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dirty="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5 %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1200">
                          <a:solidFill>
                            <a:schemeClr val="tx1"/>
                          </a:solidFill>
                          <a:latin typeface="Arial" panose="020B0604020202020204" pitchFamily="34" charset="0"/>
                          <a:cs typeface="Arial" panose="020B0604020202020204" pitchFamily="34" charset="0"/>
                        </a:rPr>
                        <a:t>6 %</a:t>
                      </a:r>
                    </a:p>
                  </a:txBody>
                  <a:tcPr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348728"/>
                  </a:ext>
                </a:extLst>
              </a:tr>
            </a:tbl>
          </a:graphicData>
        </a:graphic>
      </p:graphicFrame>
      <p:sp>
        <p:nvSpPr>
          <p:cNvPr id="4" name="textruta 3">
            <a:extLst>
              <a:ext uri="{FF2B5EF4-FFF2-40B4-BE49-F238E27FC236}">
                <a16:creationId xmlns:a16="http://schemas.microsoft.com/office/drawing/2014/main" id="{38C19E0F-24B6-EBC7-E3C4-9965E0D8C386}"/>
              </a:ext>
            </a:extLst>
          </p:cNvPr>
          <p:cNvSpPr txBox="1"/>
          <p:nvPr/>
        </p:nvSpPr>
        <p:spPr>
          <a:xfrm>
            <a:off x="1640632" y="189220"/>
            <a:ext cx="8097856" cy="230832"/>
          </a:xfrm>
          <a:prstGeom prst="rect">
            <a:avLst/>
          </a:prstGeom>
          <a:noFill/>
        </p:spPr>
        <p:txBody>
          <a:bodyPr wrap="square" rtlCol="0">
            <a:spAutoFit/>
          </a:bodyPr>
          <a:lstStyle/>
          <a:p>
            <a:pPr algn="r"/>
            <a:r>
              <a:rPr lang="sv-SE" sz="900" i="1" dirty="0">
                <a:latin typeface="Arial" panose="020B0604020202020204" pitchFamily="34" charset="0"/>
                <a:cs typeface="Arial" panose="020B0604020202020204" pitchFamily="34" charset="0"/>
              </a:rPr>
              <a:t>Gruppbostad LSS: Vellinge</a:t>
            </a:r>
          </a:p>
        </p:txBody>
      </p:sp>
    </p:spTree>
    <p:extLst>
      <p:ext uri="{BB962C8B-B14F-4D97-AF65-F5344CB8AC3E}">
        <p14:creationId xmlns:p14="http://schemas.microsoft.com/office/powerpoint/2010/main" val="32605789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28256</TotalTime>
  <Words>1659</Words>
  <Application>Microsoft Office PowerPoint</Application>
  <PresentationFormat>A4 (210 x 297 mm)</PresentationFormat>
  <Paragraphs>588</Paragraphs>
  <Slides>33</Slides>
  <Notes>2</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33</vt:i4>
      </vt:variant>
    </vt:vector>
  </HeadingPairs>
  <TitlesOfParts>
    <vt:vector size="38" baseType="lpstr">
      <vt:lpstr>Arial</vt:lpstr>
      <vt:lpstr>Arial Black</vt:lpstr>
      <vt:lpstr>Calibri</vt:lpstr>
      <vt:lpstr>Segoe UI</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 från Enkätfabriken</dc:title>
  <dc:subject/>
  <dc:creator>Enkätfabriken</dc:creator>
  <cp:keywords/>
  <dc:description/>
  <cp:lastModifiedBy>Persson, Christina</cp:lastModifiedBy>
  <cp:revision>689</cp:revision>
  <cp:lastPrinted>2018-04-19T16:41:41Z</cp:lastPrinted>
  <dcterms:created xsi:type="dcterms:W3CDTF">2018-04-19T14:35:35Z</dcterms:created>
  <dcterms:modified xsi:type="dcterms:W3CDTF">2023-11-21T11:45:45Z</dcterms:modified>
  <cp:category/>
</cp:coreProperties>
</file>