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5"/>
  </p:notesMasterIdLst>
  <p:sldIdLst>
    <p:sldId id="257" r:id="rId2"/>
    <p:sldId id="738" r:id="rId3"/>
    <p:sldId id="739" r:id="rId4"/>
    <p:sldId id="746" r:id="rId5"/>
    <p:sldId id="688" r:id="rId6"/>
    <p:sldId id="689" r:id="rId7"/>
    <p:sldId id="648" r:id="rId8"/>
    <p:sldId id="690" r:id="rId9"/>
    <p:sldId id="649" r:id="rId10"/>
    <p:sldId id="650" r:id="rId11"/>
    <p:sldId id="691" r:id="rId12"/>
    <p:sldId id="651" r:id="rId13"/>
    <p:sldId id="654" r:id="rId14"/>
    <p:sldId id="693" r:id="rId15"/>
    <p:sldId id="655" r:id="rId16"/>
    <p:sldId id="656" r:id="rId17"/>
    <p:sldId id="694" r:id="rId18"/>
    <p:sldId id="657" r:id="rId19"/>
    <p:sldId id="658" r:id="rId20"/>
    <p:sldId id="695" r:id="rId21"/>
    <p:sldId id="659" r:id="rId22"/>
    <p:sldId id="660" r:id="rId23"/>
    <p:sldId id="696" r:id="rId24"/>
    <p:sldId id="661" r:id="rId25"/>
    <p:sldId id="662" r:id="rId26"/>
    <p:sldId id="697" r:id="rId27"/>
    <p:sldId id="663" r:id="rId28"/>
    <p:sldId id="664" r:id="rId29"/>
    <p:sldId id="698" r:id="rId30"/>
    <p:sldId id="665" r:id="rId31"/>
    <p:sldId id="666" r:id="rId32"/>
    <p:sldId id="699" r:id="rId33"/>
    <p:sldId id="667" r:id="rId34"/>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dwith Mia" initials="LM" lastIdx="2" clrIdx="0">
    <p:extLst>
      <p:ext uri="{19B8F6BF-5375-455C-9EA6-DF929625EA0E}">
        <p15:presenceInfo xmlns:p15="http://schemas.microsoft.com/office/powerpoint/2012/main" userId="S::Mia.Ledwith@skr.se::7521c7e0-785d-444f-ada4-01a46e07ff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BBD0"/>
    <a:srgbClr val="CCDEE1"/>
    <a:srgbClr val="005A69"/>
    <a:srgbClr val="7A5589"/>
    <a:srgbClr val="3A6E31"/>
    <a:srgbClr val="E06C00"/>
    <a:srgbClr val="0071A1"/>
    <a:srgbClr val="5B336A"/>
    <a:srgbClr val="92769B"/>
    <a:srgbClr val="8DC5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72"/>
    <p:restoredTop sz="94558"/>
  </p:normalViewPr>
  <p:slideViewPr>
    <p:cSldViewPr snapToObjects="1">
      <p:cViewPr varScale="1">
        <p:scale>
          <a:sx n="107" d="100"/>
          <a:sy n="107" d="100"/>
        </p:scale>
        <p:origin x="1050"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Kvinna</c:v>
                </c:pt>
                <c:pt idx="1">
                  <c:v>Man</c:v>
                </c:pt>
              </c:strCache>
            </c:strRef>
          </c:cat>
          <c:val>
            <c:numRef>
              <c:f>Sheet1!$B$2:$B$3</c:f>
              <c:numCache>
                <c:formatCode>General</c:formatCode>
                <c:ptCount val="2"/>
                <c:pt idx="0">
                  <c:v>0.5714285714285714</c:v>
                </c:pt>
                <c:pt idx="1">
                  <c:v>0.42857142857142849</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0342-1C41-9AE0-8D814AD3C33D}"/>
              </c:ext>
            </c:extLst>
          </c:dPt>
          <c:dPt>
            <c:idx val="6"/>
            <c:invertIfNegative val="0"/>
            <c:bubble3D val="0"/>
            <c:spPr>
              <a:solidFill>
                <a:srgbClr val="0071A1"/>
              </a:solidFill>
              <a:ln>
                <a:noFill/>
              </a:ln>
              <a:effectLst/>
            </c:spPr>
            <c:extLst>
              <c:ext xmlns:c16="http://schemas.microsoft.com/office/drawing/2014/chart" uri="{C3380CC4-5D6E-409C-BE32-E72D297353CC}">
                <c16:uniqueId val="{00000003-0342-1C41-9AE0-8D814AD3C33D}"/>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Sheet1!$B$2:$B$4</c:f>
              <c:numCache>
                <c:formatCode>General</c:formatCode>
                <c:ptCount val="3"/>
                <c:pt idx="0">
                  <c:v>0.63636363636363635</c:v>
                </c:pt>
                <c:pt idx="1">
                  <c:v>0.31818181818181818</c:v>
                </c:pt>
                <c:pt idx="2">
                  <c:v>4.54545454545454E-2</c:v>
                </c:pt>
              </c:numCache>
            </c:numRef>
          </c:val>
          <c:extLst>
            <c:ext xmlns:c16="http://schemas.microsoft.com/office/drawing/2014/chart" uri="{C3380CC4-5D6E-409C-BE32-E72D297353CC}">
              <c16:uniqueId val="{00000004-0342-1C41-9AE0-8D814AD3C33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Sheet1!$B$2:$B$4</c:f>
              <c:numCache>
                <c:formatCode>General</c:formatCode>
                <c:ptCount val="3"/>
                <c:pt idx="0">
                  <c:v>0.83333333333333337</c:v>
                </c:pt>
                <c:pt idx="1">
                  <c:v>0.1666666666666666</c:v>
                </c:pt>
                <c:pt idx="2">
                  <c:v>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Sheet1!$C$2:$C$4</c:f>
              <c:numCache>
                <c:formatCode>General</c:formatCode>
                <c:ptCount val="3"/>
                <c:pt idx="0">
                  <c:v>0.44444444444444442</c:v>
                </c:pt>
                <c:pt idx="1">
                  <c:v>0.44444444444444442</c:v>
                </c:pt>
                <c:pt idx="2">
                  <c:v>0.1111111111111111</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88A-FC4A-9E64-AA7515663775}"/>
              </c:ext>
            </c:extLst>
          </c:dPt>
          <c:dPt>
            <c:idx val="6"/>
            <c:invertIfNegative val="0"/>
            <c:bubble3D val="0"/>
            <c:spPr>
              <a:solidFill>
                <a:srgbClr val="0071A1"/>
              </a:solidFill>
              <a:ln>
                <a:noFill/>
              </a:ln>
              <a:effectLst/>
            </c:spPr>
            <c:extLst>
              <c:ext xmlns:c16="http://schemas.microsoft.com/office/drawing/2014/chart" uri="{C3380CC4-5D6E-409C-BE32-E72D297353CC}">
                <c16:uniqueId val="{00000003-288A-FC4A-9E64-AA7515663775}"/>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Sheet1!$B$2:$B$4</c:f>
              <c:numCache>
                <c:formatCode>General</c:formatCode>
                <c:ptCount val="3"/>
                <c:pt idx="0">
                  <c:v>0.72727272727272729</c:v>
                </c:pt>
                <c:pt idx="1">
                  <c:v>0.22727272727272721</c:v>
                </c:pt>
                <c:pt idx="2">
                  <c:v>4.54545454545454E-2</c:v>
                </c:pt>
              </c:numCache>
            </c:numRef>
          </c:val>
          <c:extLst>
            <c:ext xmlns:c16="http://schemas.microsoft.com/office/drawing/2014/chart" uri="{C3380CC4-5D6E-409C-BE32-E72D297353CC}">
              <c16:uniqueId val="{00000004-288A-FC4A-9E64-AA7515663775}"/>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Sheet1!$B$2:$B$4</c:f>
              <c:numCache>
                <c:formatCode>General</c:formatCode>
                <c:ptCount val="3"/>
                <c:pt idx="0">
                  <c:v>0.83333333333333337</c:v>
                </c:pt>
                <c:pt idx="1">
                  <c:v>0.1666666666666666</c:v>
                </c:pt>
                <c:pt idx="2">
                  <c:v>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Sheet1!$C$2:$C$4</c:f>
              <c:numCache>
                <c:formatCode>General</c:formatCode>
                <c:ptCount val="3"/>
                <c:pt idx="0">
                  <c:v>0.66666666666666663</c:v>
                </c:pt>
                <c:pt idx="1">
                  <c:v>0.22222222222222221</c:v>
                </c:pt>
                <c:pt idx="2">
                  <c:v>0.1111111111111111</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7D9-A549-AFFA-BD122A809047}"/>
              </c:ext>
            </c:extLst>
          </c:dPt>
          <c:dPt>
            <c:idx val="6"/>
            <c:invertIfNegative val="0"/>
            <c:bubble3D val="0"/>
            <c:spPr>
              <a:solidFill>
                <a:srgbClr val="0071A1"/>
              </a:solidFill>
              <a:ln>
                <a:noFill/>
              </a:ln>
              <a:effectLst/>
            </c:spPr>
            <c:extLst>
              <c:ext xmlns:c16="http://schemas.microsoft.com/office/drawing/2014/chart" uri="{C3380CC4-5D6E-409C-BE32-E72D297353CC}">
                <c16:uniqueId val="{00000003-17D9-A549-AFFA-BD122A80904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strCache>
            </c:strRef>
          </c:cat>
          <c:val>
            <c:numRef>
              <c:f>Sheet1!$B$2:$B$4</c:f>
              <c:numCache>
                <c:formatCode>General</c:formatCode>
                <c:ptCount val="3"/>
                <c:pt idx="0">
                  <c:v>0.45454545454545447</c:v>
                </c:pt>
                <c:pt idx="1">
                  <c:v>0.1818181818181818</c:v>
                </c:pt>
                <c:pt idx="2">
                  <c:v>0.36363636363636359</c:v>
                </c:pt>
              </c:numCache>
            </c:numRef>
          </c:val>
          <c:extLst>
            <c:ext xmlns:c16="http://schemas.microsoft.com/office/drawing/2014/chart" uri="{C3380CC4-5D6E-409C-BE32-E72D297353CC}">
              <c16:uniqueId val="{00000004-17D9-A549-AFFA-BD122A80904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strCache>
            </c:strRef>
          </c:cat>
          <c:val>
            <c:numRef>
              <c:f>Sheet1!$B$2:$B$4</c:f>
              <c:numCache>
                <c:formatCode>General</c:formatCode>
                <c:ptCount val="3"/>
                <c:pt idx="0">
                  <c:v>0.58333333333333337</c:v>
                </c:pt>
                <c:pt idx="1">
                  <c:v>0.1666666666666666</c:v>
                </c:pt>
                <c:pt idx="2">
                  <c:v>0.25</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strCache>
            </c:strRef>
          </c:cat>
          <c:val>
            <c:numRef>
              <c:f>Sheet1!$C$2:$C$4</c:f>
              <c:numCache>
                <c:formatCode>General</c:formatCode>
                <c:ptCount val="3"/>
                <c:pt idx="0">
                  <c:v>0.33333333333333331</c:v>
                </c:pt>
                <c:pt idx="1">
                  <c:v>0.22222222222222221</c:v>
                </c:pt>
                <c:pt idx="2">
                  <c:v>0.44444444444444442</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61B-0B4D-A6A1-57FD16E4928B}"/>
              </c:ext>
            </c:extLst>
          </c:dPt>
          <c:dPt>
            <c:idx val="6"/>
            <c:invertIfNegative val="0"/>
            <c:bubble3D val="0"/>
            <c:spPr>
              <a:solidFill>
                <a:srgbClr val="0071A1"/>
              </a:solidFill>
              <a:ln>
                <a:noFill/>
              </a:ln>
              <a:effectLst/>
            </c:spPr>
            <c:extLst>
              <c:ext xmlns:c16="http://schemas.microsoft.com/office/drawing/2014/chart" uri="{C3380CC4-5D6E-409C-BE32-E72D297353CC}">
                <c16:uniqueId val="{00000003-A61B-0B4D-A6A1-57FD16E4928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strCache>
            </c:strRef>
          </c:cat>
          <c:val>
            <c:numRef>
              <c:f>Sheet1!$B$2:$B$3</c:f>
              <c:numCache>
                <c:formatCode>General</c:formatCode>
                <c:ptCount val="2"/>
                <c:pt idx="0">
                  <c:v>0.7142857142857143</c:v>
                </c:pt>
                <c:pt idx="1">
                  <c:v>0.2857142857142857</c:v>
                </c:pt>
              </c:numCache>
            </c:numRef>
          </c:val>
          <c:extLst>
            <c:ext xmlns:c16="http://schemas.microsoft.com/office/drawing/2014/chart" uri="{C3380CC4-5D6E-409C-BE32-E72D297353CC}">
              <c16:uniqueId val="{00000004-A61B-0B4D-A6A1-57FD16E4928B}"/>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strCache>
            </c:strRef>
          </c:cat>
          <c:val>
            <c:numRef>
              <c:f>Sheet1!$B$2:$B$3</c:f>
              <c:numCache>
                <c:formatCode>General</c:formatCode>
                <c:ptCount val="2"/>
                <c:pt idx="0">
                  <c:v>0.75</c:v>
                </c:pt>
                <c:pt idx="1">
                  <c:v>0.25</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strCache>
            </c:strRef>
          </c:cat>
          <c:val>
            <c:numRef>
              <c:f>Sheet1!$C$2:$C$3</c:f>
              <c:numCache>
                <c:formatCode>General</c:formatCode>
                <c:ptCount val="2"/>
                <c:pt idx="0">
                  <c:v>0.75</c:v>
                </c:pt>
                <c:pt idx="1">
                  <c:v>0.25</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3C01-5B40-B644-5B0599D6C7D7}"/>
              </c:ext>
            </c:extLst>
          </c:dPt>
          <c:dPt>
            <c:idx val="6"/>
            <c:invertIfNegative val="0"/>
            <c:bubble3D val="0"/>
            <c:spPr>
              <a:solidFill>
                <a:srgbClr val="0071A1"/>
              </a:solidFill>
              <a:ln>
                <a:noFill/>
              </a:ln>
              <a:effectLst/>
            </c:spPr>
            <c:extLst>
              <c:ext xmlns:c16="http://schemas.microsoft.com/office/drawing/2014/chart" uri="{C3380CC4-5D6E-409C-BE32-E72D297353CC}">
                <c16:uniqueId val="{00000003-3C01-5B40-B644-5B0599D6C7D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0.77272727272727271</c:v>
                </c:pt>
                <c:pt idx="1">
                  <c:v>4.54545454545454E-2</c:v>
                </c:pt>
                <c:pt idx="2">
                  <c:v>0.1818181818181818</c:v>
                </c:pt>
              </c:numCache>
            </c:numRef>
          </c:val>
          <c:extLst>
            <c:ext xmlns:c16="http://schemas.microsoft.com/office/drawing/2014/chart" uri="{C3380CC4-5D6E-409C-BE32-E72D297353CC}">
              <c16:uniqueId val="{00000004-3C01-5B40-B644-5B0599D6C7D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0.91666666666666663</c:v>
                </c:pt>
                <c:pt idx="1">
                  <c:v>8.3333333333333301E-2</c:v>
                </c:pt>
                <c:pt idx="2">
                  <c:v>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Sheet1!$C$2:$C$4</c:f>
              <c:numCache>
                <c:formatCode>General</c:formatCode>
                <c:ptCount val="3"/>
                <c:pt idx="0">
                  <c:v>0.66666666666666663</c:v>
                </c:pt>
                <c:pt idx="1">
                  <c:v>0</c:v>
                </c:pt>
                <c:pt idx="2">
                  <c:v>0.33333333333333331</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0.59090909090909094</c:v>
                </c:pt>
                <c:pt idx="1">
                  <c:v>0.1818181818181818</c:v>
                </c:pt>
                <c:pt idx="2">
                  <c:v>0.22727272727272721</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0.66666666666666663</c:v>
                </c:pt>
                <c:pt idx="1">
                  <c:v>0.1666666666666666</c:v>
                </c:pt>
                <c:pt idx="2">
                  <c:v>0.1666666666666666</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Sheet1!$C$2:$C$4</c:f>
              <c:numCache>
                <c:formatCode>General</c:formatCode>
                <c:ptCount val="3"/>
                <c:pt idx="0">
                  <c:v>0.44444444444444442</c:v>
                </c:pt>
                <c:pt idx="1">
                  <c:v>0.22222222222222221</c:v>
                </c:pt>
                <c:pt idx="2">
                  <c:v>0.33333333333333331</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B413-E24D-9A50-C2FD1C31DA59}"/>
              </c:ext>
            </c:extLst>
          </c:dPt>
          <c:dPt>
            <c:idx val="6"/>
            <c:invertIfNegative val="0"/>
            <c:bubble3D val="0"/>
            <c:spPr>
              <a:solidFill>
                <a:srgbClr val="0071A1"/>
              </a:solidFill>
              <a:ln>
                <a:noFill/>
              </a:ln>
              <a:effectLst/>
            </c:spPr>
            <c:extLst>
              <c:ext xmlns:c16="http://schemas.microsoft.com/office/drawing/2014/chart" uri="{C3380CC4-5D6E-409C-BE32-E72D297353CC}">
                <c16:uniqueId val="{00000003-B413-E24D-9A50-C2FD1C31DA5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0.63636363636363635</c:v>
                </c:pt>
                <c:pt idx="1">
                  <c:v>0.1818181818181818</c:v>
                </c:pt>
                <c:pt idx="2">
                  <c:v>0.1818181818181818</c:v>
                </c:pt>
              </c:numCache>
            </c:numRef>
          </c:val>
          <c:extLst>
            <c:ext xmlns:c16="http://schemas.microsoft.com/office/drawing/2014/chart" uri="{C3380CC4-5D6E-409C-BE32-E72D297353CC}">
              <c16:uniqueId val="{00000004-B413-E24D-9A50-C2FD1C31DA59}"/>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0.83333333333333337</c:v>
                </c:pt>
                <c:pt idx="1">
                  <c:v>8.3333333333333301E-2</c:v>
                </c:pt>
                <c:pt idx="2">
                  <c:v>8.3333333333333301E-2</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Sheet1!$C$2:$C$4</c:f>
              <c:numCache>
                <c:formatCode>General</c:formatCode>
                <c:ptCount val="3"/>
                <c:pt idx="0">
                  <c:v>0.44444444444444442</c:v>
                </c:pt>
                <c:pt idx="1">
                  <c:v>0.22222222222222221</c:v>
                </c:pt>
                <c:pt idx="2">
                  <c:v>0.33333333333333331</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54A3-4F4D-8F2A-CA8D1DB5BA6F}"/>
              </c:ext>
            </c:extLst>
          </c:dPt>
          <c:dPt>
            <c:idx val="6"/>
            <c:invertIfNegative val="0"/>
            <c:bubble3D val="0"/>
            <c:spPr>
              <a:solidFill>
                <a:srgbClr val="0071A1"/>
              </a:solidFill>
              <a:ln>
                <a:noFill/>
              </a:ln>
              <a:effectLst/>
            </c:spPr>
            <c:extLst>
              <c:ext xmlns:c16="http://schemas.microsoft.com/office/drawing/2014/chart" uri="{C3380CC4-5D6E-409C-BE32-E72D297353CC}">
                <c16:uniqueId val="{00000003-54A3-4F4D-8F2A-CA8D1DB5BA6F}"/>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0.68181818181818177</c:v>
                </c:pt>
                <c:pt idx="1">
                  <c:v>0.1363636363636363</c:v>
                </c:pt>
                <c:pt idx="2">
                  <c:v>0.1818181818181818</c:v>
                </c:pt>
              </c:numCache>
            </c:numRef>
          </c:val>
          <c:extLst>
            <c:ext xmlns:c16="http://schemas.microsoft.com/office/drawing/2014/chart" uri="{C3380CC4-5D6E-409C-BE32-E72D297353CC}">
              <c16:uniqueId val="{00000004-54A3-4F4D-8F2A-CA8D1DB5BA6F}"/>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Sheet1!$B$2:$B$4</c:f>
              <c:numCache>
                <c:formatCode>General</c:formatCode>
                <c:ptCount val="3"/>
                <c:pt idx="0">
                  <c:v>0.83333333333333337</c:v>
                </c:pt>
                <c:pt idx="1">
                  <c:v>8.3333333333333301E-2</c:v>
                </c:pt>
                <c:pt idx="2">
                  <c:v>8.3333333333333301E-2</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strCache>
            </c:strRef>
          </c:cat>
          <c:val>
            <c:numRef>
              <c:f>Sheet1!$C$2:$C$4</c:f>
              <c:numCache>
                <c:formatCode>General</c:formatCode>
                <c:ptCount val="3"/>
                <c:pt idx="0">
                  <c:v>0.55555555555555558</c:v>
                </c:pt>
                <c:pt idx="1">
                  <c:v>0.22222222222222221</c:v>
                </c:pt>
                <c:pt idx="2">
                  <c:v>0.22222222222222221</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EC7D-7240-AFC8-F890D6DDC4B4}"/>
              </c:ext>
            </c:extLst>
          </c:dPt>
          <c:dPt>
            <c:idx val="6"/>
            <c:invertIfNegative val="0"/>
            <c:bubble3D val="0"/>
            <c:spPr>
              <a:solidFill>
                <a:srgbClr val="0071A1"/>
              </a:solidFill>
              <a:ln>
                <a:noFill/>
              </a:ln>
              <a:effectLst/>
            </c:spPr>
            <c:extLst>
              <c:ext xmlns:c16="http://schemas.microsoft.com/office/drawing/2014/chart" uri="{C3380CC4-5D6E-409C-BE32-E72D297353CC}">
                <c16:uniqueId val="{00000003-EC7D-7240-AFC8-F890D6DDC4B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Sheet1!$B$2:$B$4</c:f>
              <c:numCache>
                <c:formatCode>General</c:formatCode>
                <c:ptCount val="3"/>
                <c:pt idx="0">
                  <c:v>0.54545454545454541</c:v>
                </c:pt>
                <c:pt idx="1">
                  <c:v>0.31818181818181818</c:v>
                </c:pt>
                <c:pt idx="2">
                  <c:v>0.1363636363636363</c:v>
                </c:pt>
              </c:numCache>
            </c:numRef>
          </c:val>
          <c:extLst>
            <c:ext xmlns:c16="http://schemas.microsoft.com/office/drawing/2014/chart" uri="{C3380CC4-5D6E-409C-BE32-E72D297353CC}">
              <c16:uniqueId val="{00000004-EC7D-7240-AFC8-F890D6DDC4B4}"/>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Sheet1!$B$2:$B$4</c:f>
              <c:numCache>
                <c:formatCode>General</c:formatCode>
                <c:ptCount val="3"/>
                <c:pt idx="0">
                  <c:v>0.75</c:v>
                </c:pt>
                <c:pt idx="1">
                  <c:v>0.1666666666666666</c:v>
                </c:pt>
                <c:pt idx="2">
                  <c:v>8.3333333333333301E-2</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strCache>
            </c:strRef>
          </c:cat>
          <c:val>
            <c:numRef>
              <c:f>Sheet1!$C$2:$C$4</c:f>
              <c:numCache>
                <c:formatCode>General</c:formatCode>
                <c:ptCount val="3"/>
                <c:pt idx="0">
                  <c:v>0.33333333333333331</c:v>
                </c:pt>
                <c:pt idx="1">
                  <c:v>0.44444444444444442</c:v>
                </c:pt>
                <c:pt idx="2">
                  <c:v>0.22222222222222221</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2023-11-21</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2</a:t>
            </a:fld>
            <a:endParaRPr lang="sv-SE"/>
          </a:p>
        </p:txBody>
      </p:sp>
    </p:spTree>
    <p:extLst>
      <p:ext uri="{BB962C8B-B14F-4D97-AF65-F5344CB8AC3E}">
        <p14:creationId xmlns:p14="http://schemas.microsoft.com/office/powerpoint/2010/main" val="683253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3</a:t>
            </a:fld>
            <a:endParaRPr lang="sv-SE"/>
          </a:p>
        </p:txBody>
      </p:sp>
    </p:spTree>
    <p:extLst>
      <p:ext uri="{BB962C8B-B14F-4D97-AF65-F5344CB8AC3E}">
        <p14:creationId xmlns:p14="http://schemas.microsoft.com/office/powerpoint/2010/main" val="125272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kr.se/skr/tjanster/oppnajamforelser/socialtjanstbrukarundersokningar/brukarundersokningfunktionshinder.11638.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enkatfabriken.se/skr" TargetMode="Externa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Gruppbostad LSS</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Vellinge</a:t>
            </a:r>
            <a:endParaRPr lang="sv-SE" sz="2000" b="1" kern="0" dirty="0">
              <a:solidFill>
                <a:srgbClr val="231F20"/>
              </a:solidFill>
              <a:latin typeface="Arial Black" charset="0"/>
              <a:ea typeface="Arial Black" charset="0"/>
              <a:cs typeface="Arial Black" charset="0"/>
            </a:endParaRPr>
          </a:p>
        </p:txBody>
      </p:sp>
      <p:pic>
        <p:nvPicPr>
          <p:cNvPr id="18" name="Picture 2" descr="Foton, ladda ner - SKR">
            <a:extLst>
              <a:ext uri="{FF2B5EF4-FFF2-40B4-BE49-F238E27FC236}">
                <a16:creationId xmlns:a16="http://schemas.microsoft.com/office/drawing/2014/main" id="{E8A39B2E-9480-8C45-A96E-E0598F037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372531"/>
            <a:ext cx="1333741" cy="5501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150" y="233225"/>
            <a:ext cx="778618" cy="693568"/>
          </a:xfrm>
          <a:prstGeom prst="rect">
            <a:avLst/>
          </a:prstGeom>
        </p:spPr>
      </p:pic>
      <p:pic>
        <p:nvPicPr>
          <p:cNvPr id="19" name="Picture 18" descr="1233.png"/>
          <p:cNvPicPr>
            <a:picLocks noChangeAspect="1"/>
          </p:cNvPicPr>
          <p:nvPr/>
        </p:nvPicPr>
        <p:blipFill>
          <a:blip r:embed="rId4"/>
          <a:stretch>
            <a:fillRect/>
          </a:stretch>
        </p:blipFill>
        <p:spPr>
          <a:xfrm>
            <a:off x="824400" y="4806000"/>
            <a:ext cx="2052000" cy="2052000"/>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hemma? Resultat för 2023</a:t>
            </a:r>
          </a:p>
        </p:txBody>
      </p:sp>
      <p:graphicFrame>
        <p:nvGraphicFramePr>
          <p:cNvPr id="2" name="Diagram 1">
            <a:extLst>
              <a:ext uri="{FF2B5EF4-FFF2-40B4-BE49-F238E27FC236}">
                <a16:creationId xmlns:a16="http://schemas.microsoft.com/office/drawing/2014/main" id="{440AC06A-A5AE-A1DD-8A84-1E16E9449EC6}"/>
              </a:ext>
            </a:extLst>
          </p:cNvPr>
          <p:cNvGraphicFramePr/>
          <p:nvPr>
            <p:extLst>
              <p:ext uri="{D42A27DB-BD31-4B8C-83A1-F6EECF244321}">
                <p14:modId xmlns:p14="http://schemas.microsoft.com/office/powerpoint/2010/main" val="36363416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192368" y="6463645"/>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22</a:t>
            </a:r>
          </a:p>
        </p:txBody>
      </p:sp>
      <p:sp>
        <p:nvSpPr>
          <p:cNvPr id="5" name="textruta 4">
            <a:extLst>
              <a:ext uri="{FF2B5EF4-FFF2-40B4-BE49-F238E27FC236}">
                <a16:creationId xmlns:a16="http://schemas.microsoft.com/office/drawing/2014/main" id="{CCE21D53-A5BA-373F-3381-EAD098ABABD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2362009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65400330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hemma? Resultat för 2023</a:t>
            </a:r>
          </a:p>
        </p:txBody>
      </p:sp>
      <p:sp>
        <p:nvSpPr>
          <p:cNvPr id="2" name="textruta 1">
            <a:extLst>
              <a:ext uri="{FF2B5EF4-FFF2-40B4-BE49-F238E27FC236}">
                <a16:creationId xmlns:a16="http://schemas.microsoft.com/office/drawing/2014/main" id="{BA3F3679-7082-E0CD-DB6E-9D59FDCACB4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3957577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64373C93-549F-3571-CFD8-00EA21D6F470}"/>
              </a:ext>
            </a:extLst>
          </p:cNvPr>
          <p:cNvGraphicFramePr>
            <a:graphicFrameLocks noGrp="1"/>
          </p:cNvGraphicFramePr>
          <p:nvPr>
            <p:extLst>
              <p:ext uri="{D42A27DB-BD31-4B8C-83A1-F6EECF244321}">
                <p14:modId xmlns:p14="http://schemas.microsoft.com/office/powerpoint/2010/main" val="919624888"/>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9</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7200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6689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6584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5139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883BDCB-5C12-983E-0445-57C67DB5EF95}"/>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2398105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hemma om dig? Resultat för 2023</a:t>
            </a:r>
          </a:p>
        </p:txBody>
      </p:sp>
      <p:graphicFrame>
        <p:nvGraphicFramePr>
          <p:cNvPr id="2" name="Diagram 1">
            <a:extLst>
              <a:ext uri="{FF2B5EF4-FFF2-40B4-BE49-F238E27FC236}">
                <a16:creationId xmlns:a16="http://schemas.microsoft.com/office/drawing/2014/main" id="{2773C5FF-EF50-A683-D75A-D7806560296B}"/>
              </a:ext>
            </a:extLst>
          </p:cNvPr>
          <p:cNvGraphicFramePr/>
          <p:nvPr>
            <p:extLst>
              <p:ext uri="{D42A27DB-BD31-4B8C-83A1-F6EECF244321}">
                <p14:modId xmlns:p14="http://schemas.microsoft.com/office/powerpoint/2010/main" val="312202105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22</a:t>
            </a:r>
          </a:p>
        </p:txBody>
      </p:sp>
      <p:sp>
        <p:nvSpPr>
          <p:cNvPr id="5" name="textruta 4">
            <a:extLst>
              <a:ext uri="{FF2B5EF4-FFF2-40B4-BE49-F238E27FC236}">
                <a16:creationId xmlns:a16="http://schemas.microsoft.com/office/drawing/2014/main" id="{FDA62A02-F1A3-DC15-30C5-BEA39DAEC86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3555416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87012251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hemma om dig? Resultat för 2023</a:t>
            </a:r>
          </a:p>
        </p:txBody>
      </p:sp>
      <p:sp>
        <p:nvSpPr>
          <p:cNvPr id="2" name="textruta 1">
            <a:extLst>
              <a:ext uri="{FF2B5EF4-FFF2-40B4-BE49-F238E27FC236}">
                <a16:creationId xmlns:a16="http://schemas.microsoft.com/office/drawing/2014/main" id="{3FDE9080-4321-36AD-B8D7-9C07CF98F514}"/>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2843171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15</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hemma om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F3B88827-7DDF-77FE-88BD-4697C27AD07B}"/>
              </a:ext>
            </a:extLst>
          </p:cNvPr>
          <p:cNvGraphicFramePr>
            <a:graphicFrameLocks noGrp="1"/>
          </p:cNvGraphicFramePr>
          <p:nvPr>
            <p:extLst>
              <p:ext uri="{D42A27DB-BD31-4B8C-83A1-F6EECF244321}">
                <p14:modId xmlns:p14="http://schemas.microsoft.com/office/powerpoint/2010/main" val="303451348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9</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7183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6690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6587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5145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E16269F-0ABE-0E95-540D-D7FADA0F6B5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105209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hemma med dig så att du förstår vad de menar? Resultat för 2023</a:t>
            </a:r>
          </a:p>
        </p:txBody>
      </p:sp>
      <p:graphicFrame>
        <p:nvGraphicFramePr>
          <p:cNvPr id="2" name="Diagram 1">
            <a:extLst>
              <a:ext uri="{FF2B5EF4-FFF2-40B4-BE49-F238E27FC236}">
                <a16:creationId xmlns:a16="http://schemas.microsoft.com/office/drawing/2014/main" id="{1B5247F5-4B65-2B24-9F82-BB47DF2302E5}"/>
              </a:ext>
            </a:extLst>
          </p:cNvPr>
          <p:cNvGraphicFramePr/>
          <p:nvPr>
            <p:extLst>
              <p:ext uri="{D42A27DB-BD31-4B8C-83A1-F6EECF244321}">
                <p14:modId xmlns:p14="http://schemas.microsoft.com/office/powerpoint/2010/main" val="159394788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22</a:t>
            </a:r>
          </a:p>
        </p:txBody>
      </p:sp>
      <p:sp>
        <p:nvSpPr>
          <p:cNvPr id="5" name="textruta 4">
            <a:extLst>
              <a:ext uri="{FF2B5EF4-FFF2-40B4-BE49-F238E27FC236}">
                <a16:creationId xmlns:a16="http://schemas.microsoft.com/office/drawing/2014/main" id="{A5732858-B19D-CEBB-AA8F-B2D5172F748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3999764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61516283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hemma med dig så att du förstår vad de menar? Resultat för 2023</a:t>
            </a:r>
          </a:p>
        </p:txBody>
      </p:sp>
      <p:sp>
        <p:nvSpPr>
          <p:cNvPr id="2" name="textruta 1">
            <a:extLst>
              <a:ext uri="{FF2B5EF4-FFF2-40B4-BE49-F238E27FC236}">
                <a16:creationId xmlns:a16="http://schemas.microsoft.com/office/drawing/2014/main" id="{AD15E93A-F3D1-4D56-EDC2-C111D34327E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1318110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hemma med dig så att du förstår vad de menar?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59338F4A-D63B-351D-8F02-8A66D135FC08}"/>
              </a:ext>
            </a:extLst>
          </p:cNvPr>
          <p:cNvGraphicFramePr>
            <a:graphicFrameLocks noGrp="1"/>
          </p:cNvGraphicFramePr>
          <p:nvPr>
            <p:extLst>
              <p:ext uri="{D42A27DB-BD31-4B8C-83A1-F6EECF244321}">
                <p14:modId xmlns:p14="http://schemas.microsoft.com/office/powerpoint/2010/main" val="72977185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9</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7128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6648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6563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5107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91919DAD-23A3-75B5-1DE8-D6AD6EF1544C}"/>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2611817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hemma vad du säger? Resultat för 2023</a:t>
            </a:r>
          </a:p>
        </p:txBody>
      </p:sp>
      <p:graphicFrame>
        <p:nvGraphicFramePr>
          <p:cNvPr id="2" name="Diagram 1">
            <a:extLst>
              <a:ext uri="{FF2B5EF4-FFF2-40B4-BE49-F238E27FC236}">
                <a16:creationId xmlns:a16="http://schemas.microsoft.com/office/drawing/2014/main" id="{99ECCB77-B1E5-0F27-1A94-D55EC9E5A258}"/>
              </a:ext>
            </a:extLst>
          </p:cNvPr>
          <p:cNvGraphicFramePr/>
          <p:nvPr>
            <p:extLst>
              <p:ext uri="{D42A27DB-BD31-4B8C-83A1-F6EECF244321}">
                <p14:modId xmlns:p14="http://schemas.microsoft.com/office/powerpoint/2010/main" val="17225642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22</a:t>
            </a:r>
          </a:p>
        </p:txBody>
      </p:sp>
      <p:sp>
        <p:nvSpPr>
          <p:cNvPr id="5" name="textruta 4">
            <a:extLst>
              <a:ext uri="{FF2B5EF4-FFF2-40B4-BE49-F238E27FC236}">
                <a16:creationId xmlns:a16="http://schemas.microsoft.com/office/drawing/2014/main" id="{9D2586B7-9290-E5C2-CADB-1827DA90AD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3151494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2</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5"/>
            <a:ext cx="7983004" cy="24055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Sveriges Kommuner och Regioner (SKR) organiserar årligen nationella brukarundersökningar för flera olika målgrupper och verksamheter inom individ- och familjeomsorg, funktionshinderområdet samt till placerade barn och unga. Drygt 200 kommuner har deltagit i någon av de fem brukarundersökningarna 2023.</a:t>
            </a:r>
            <a:br>
              <a:rPr lang="sv-SE" sz="1100" dirty="0">
                <a:solidFill>
                  <a:srgbClr val="231F20"/>
                </a:solidFill>
              </a:rPr>
            </a:br>
            <a:br>
              <a:rPr lang="sv-SE" sz="1100" dirty="0">
                <a:solidFill>
                  <a:srgbClr val="231F20"/>
                </a:solidFill>
              </a:rPr>
            </a:br>
            <a:r>
              <a:rPr lang="sv-SE" sz="1100" dirty="0">
                <a:solidFill>
                  <a:srgbClr val="231F20"/>
                </a:solidFill>
              </a:rPr>
              <a:t>Undersökningen hanteras av analysföretaget Enkätfabriken. Beställare är kommuner och privata aktörer. Deltagande i brukarundersökningen är frivilligt. Kommuner samt privata aktörer bestämmer själva vilka undersökningar de deltar i samt när genomförandet ska ske under undersökningsperioden. Undersökningsperioden pågår mellan 1 september till och med 31 oktober 2023. Undersökningen är en totalundersökning vilket innebär att alla enskilda individer som är placerade i gruppbostad, dvs hela målgruppen, ska erbjudas att delta.</a:t>
            </a:r>
          </a:p>
          <a:p>
            <a:endParaRPr lang="sv-SE" sz="1100" dirty="0">
              <a:solidFill>
                <a:srgbClr val="231F20"/>
              </a:solidFill>
            </a:endParaRPr>
          </a:p>
          <a:p>
            <a:r>
              <a:rPr lang="sv-SE" sz="1100" dirty="0">
                <a:solidFill>
                  <a:srgbClr val="231F20"/>
                </a:solidFill>
              </a:rPr>
              <a:t>Denna rapport gäller: Gruppbostad LSS</a:t>
            </a:r>
          </a:p>
          <a:p>
            <a:endParaRPr lang="sv-SE" sz="1100" dirty="0">
              <a:solidFill>
                <a:srgbClr val="231F20"/>
              </a:solidFill>
            </a:endParaRPr>
          </a:p>
          <a:p>
            <a:r>
              <a:rPr lang="sv-SE" sz="1100" dirty="0">
                <a:solidFill>
                  <a:srgbClr val="231F20"/>
                </a:solidFill>
              </a:rPr>
              <a:t>Mer information om undersökningen finns på:</a:t>
            </a:r>
          </a:p>
          <a:p>
            <a:r>
              <a:rPr lang="sv-SE" sz="1100" u="sng" dirty="0">
                <a:solidFill>
                  <a:srgbClr val="9EA2FF"/>
                </a:solidFill>
                <a:latin typeface="Segoe UI" panose="020B0502040204020203" pitchFamily="34" charset="0"/>
                <a:hlinkClick r:id="rId3" tooltip="https://skr.se/skr/tjanster/oppnajamforelser/socialtjanstbrukarundersokningar/brukarundersokningfunktionshinder.11638.html"/>
              </a:rPr>
              <a:t>https://skr.se/skr/tjanster/oppnajamforelser/socialtjanstbrukarundersokningar/brukarundersokningfunktionshinder.11638.html</a:t>
            </a:r>
            <a:endParaRPr lang="sv-SE" sz="1100" u="sng" dirty="0">
              <a:solidFill>
                <a:srgbClr val="9EA2FF"/>
              </a:solidFill>
              <a:latin typeface="Segoe UI" panose="020B0502040204020203" pitchFamily="34" charset="0"/>
            </a:endParaRPr>
          </a:p>
          <a:p>
            <a:r>
              <a:rPr lang="sv-SE" sz="1100" dirty="0">
                <a:solidFill>
                  <a:srgbClr val="231F20"/>
                </a:solidFill>
                <a:hlinkClick r:id="rId4"/>
              </a:rPr>
              <a:t>www.enkatfabriken.se/skr</a:t>
            </a:r>
            <a:r>
              <a:rPr lang="sv-SE" sz="1100" dirty="0">
                <a:solidFill>
                  <a:srgbClr val="231F20"/>
                </a:solidFill>
              </a:rPr>
              <a:t> </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4" y="40050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2" y="4407841"/>
            <a:ext cx="7910995" cy="820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enskild individ. Det innebär att en enskild individ enbart kan svara på enkäten en gång, vilket är en förutsättning för att resultat och svarsfrekvens ska vara korrekt. De enskilda individerna kan delta via antingen en utskriven kodtalong eller en pappersenkät. Resultatet från pappersenkäter har matats in i webbenkätverktyget av antingen kommunernas eller Enkätfabrikens personal.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2" y="522806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Svarsfrekvens</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5630841"/>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Antal enskilda individer som ingick i målgruppen för enkäten var 27. Totalt sett har 22 svar inkommit. Det innebär att svarsfrekvensen är 81 procent. Resultat visas inte för frågor med färre än fem svar. En låg svarsfrekvens eller ett litet antal deltagare i undersökningen innebär att resultaten ska tolkas med försiktighet. </a:t>
            </a:r>
          </a:p>
          <a:p>
            <a:endParaRPr lang="sv-SE" sz="1100" dirty="0">
              <a:solidFill>
                <a:srgbClr val="231F20"/>
              </a:solidFill>
            </a:endParaRPr>
          </a:p>
        </p:txBody>
      </p:sp>
      <p:sp>
        <p:nvSpPr>
          <p:cNvPr id="2" name="textruta 1">
            <a:extLst>
              <a:ext uri="{FF2B5EF4-FFF2-40B4-BE49-F238E27FC236}">
                <a16:creationId xmlns:a16="http://schemas.microsoft.com/office/drawing/2014/main" id="{5A5021D2-90CE-D3F0-2D37-ECC74DD99D9C}"/>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41856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54067810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hemma vad du säger? Resultat för 2023</a:t>
            </a:r>
          </a:p>
        </p:txBody>
      </p:sp>
      <p:sp>
        <p:nvSpPr>
          <p:cNvPr id="2" name="textruta 1">
            <a:extLst>
              <a:ext uri="{FF2B5EF4-FFF2-40B4-BE49-F238E27FC236}">
                <a16:creationId xmlns:a16="http://schemas.microsoft.com/office/drawing/2014/main" id="{FEDC1CEC-6D24-B00A-5C26-B228B48B2D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373210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hemma vad du säger?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D0931AD6-A756-FA34-D073-0BA581BE462B}"/>
              </a:ext>
            </a:extLst>
          </p:cNvPr>
          <p:cNvGraphicFramePr>
            <a:graphicFrameLocks noGrp="1"/>
          </p:cNvGraphicFramePr>
          <p:nvPr>
            <p:extLst>
              <p:ext uri="{D42A27DB-BD31-4B8C-83A1-F6EECF244321}">
                <p14:modId xmlns:p14="http://schemas.microsoft.com/office/powerpoint/2010/main" val="16004368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9</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7108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6607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6520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5056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4ACCB69-ADBC-7C81-3C2F-B338321D457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592996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hemma? Resultat för 2023</a:t>
            </a:r>
          </a:p>
        </p:txBody>
      </p:sp>
      <p:graphicFrame>
        <p:nvGraphicFramePr>
          <p:cNvPr id="2" name="Diagram 1">
            <a:extLst>
              <a:ext uri="{FF2B5EF4-FFF2-40B4-BE49-F238E27FC236}">
                <a16:creationId xmlns:a16="http://schemas.microsoft.com/office/drawing/2014/main" id="{EBDA057F-C778-5652-7033-296162198433}"/>
              </a:ext>
            </a:extLst>
          </p:cNvPr>
          <p:cNvGraphicFramePr/>
          <p:nvPr>
            <p:extLst>
              <p:ext uri="{D42A27DB-BD31-4B8C-83A1-F6EECF244321}">
                <p14:modId xmlns:p14="http://schemas.microsoft.com/office/powerpoint/2010/main" val="282177923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22</a:t>
            </a:r>
          </a:p>
        </p:txBody>
      </p:sp>
      <p:sp>
        <p:nvSpPr>
          <p:cNvPr id="5" name="textruta 4">
            <a:extLst>
              <a:ext uri="{FF2B5EF4-FFF2-40B4-BE49-F238E27FC236}">
                <a16:creationId xmlns:a16="http://schemas.microsoft.com/office/drawing/2014/main" id="{C76E2018-D424-2962-456D-053C3985DA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1066143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58707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hemma? Resultat för 2023</a:t>
            </a:r>
          </a:p>
        </p:txBody>
      </p:sp>
      <p:sp>
        <p:nvSpPr>
          <p:cNvPr id="2" name="textruta 1">
            <a:extLst>
              <a:ext uri="{FF2B5EF4-FFF2-40B4-BE49-F238E27FC236}">
                <a16:creationId xmlns:a16="http://schemas.microsoft.com/office/drawing/2014/main" id="{376EEE43-53E0-8BDB-B8B9-A89785DD164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12266478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8076B8DA-8AAD-B3D1-09F1-736D9FED979A}"/>
              </a:ext>
            </a:extLst>
          </p:cNvPr>
          <p:cNvGraphicFramePr>
            <a:graphicFrameLocks noGrp="1"/>
          </p:cNvGraphicFramePr>
          <p:nvPr>
            <p:extLst>
              <p:ext uri="{D42A27DB-BD31-4B8C-83A1-F6EECF244321}">
                <p14:modId xmlns:p14="http://schemas.microsoft.com/office/powerpoint/2010/main" val="1376098069"/>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9</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7145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6642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6539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5096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1D4A8E0F-1BB9-3EE2-1F50-3F6C5B32D14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4155024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25</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hemma? Resultat för 2023</a:t>
            </a:r>
          </a:p>
        </p:txBody>
      </p:sp>
      <p:graphicFrame>
        <p:nvGraphicFramePr>
          <p:cNvPr id="2" name="Diagram 1">
            <a:extLst>
              <a:ext uri="{FF2B5EF4-FFF2-40B4-BE49-F238E27FC236}">
                <a16:creationId xmlns:a16="http://schemas.microsoft.com/office/drawing/2014/main" id="{A634A087-4F49-3251-E0C7-3AC6DA65D071}"/>
              </a:ext>
            </a:extLst>
          </p:cNvPr>
          <p:cNvGraphicFramePr/>
          <p:nvPr>
            <p:extLst>
              <p:ext uri="{D42A27DB-BD31-4B8C-83A1-F6EECF244321}">
                <p14:modId xmlns:p14="http://schemas.microsoft.com/office/powerpoint/2010/main" val="4018053619"/>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22</a:t>
            </a:r>
          </a:p>
        </p:txBody>
      </p:sp>
      <p:sp>
        <p:nvSpPr>
          <p:cNvPr id="5" name="textruta 4">
            <a:extLst>
              <a:ext uri="{FF2B5EF4-FFF2-40B4-BE49-F238E27FC236}">
                <a16:creationId xmlns:a16="http://schemas.microsoft.com/office/drawing/2014/main" id="{112F0E4D-E9DA-CD22-9E97-E8FFF6C926B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2667487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26</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25205450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hemma? Resultat för 2023</a:t>
            </a:r>
          </a:p>
        </p:txBody>
      </p:sp>
      <p:sp>
        <p:nvSpPr>
          <p:cNvPr id="2" name="textruta 1">
            <a:extLst>
              <a:ext uri="{FF2B5EF4-FFF2-40B4-BE49-F238E27FC236}">
                <a16:creationId xmlns:a16="http://schemas.microsoft.com/office/drawing/2014/main" id="{B373A5EC-ECDF-D600-E1A0-131C5EFCE02C}"/>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1103970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27</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0639739F-A00B-FE9A-509B-AA72E62D9C9C}"/>
              </a:ext>
            </a:extLst>
          </p:cNvPr>
          <p:cNvGraphicFramePr>
            <a:graphicFrameLocks noGrp="1"/>
          </p:cNvGraphicFramePr>
          <p:nvPr>
            <p:extLst>
              <p:ext uri="{D42A27DB-BD31-4B8C-83A1-F6EECF244321}">
                <p14:modId xmlns:p14="http://schemas.microsoft.com/office/powerpoint/2010/main" val="260279967"/>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9</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7137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6633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6553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5108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Aldrig</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33 %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424A249-7BAD-4986-BCB4-8980D1CC98F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1956336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hemma? Resultat för 2023</a:t>
            </a:r>
          </a:p>
        </p:txBody>
      </p:sp>
      <p:graphicFrame>
        <p:nvGraphicFramePr>
          <p:cNvPr id="2" name="Diagram 1">
            <a:extLst>
              <a:ext uri="{FF2B5EF4-FFF2-40B4-BE49-F238E27FC236}">
                <a16:creationId xmlns:a16="http://schemas.microsoft.com/office/drawing/2014/main" id="{6E8E0A63-CAC4-B366-3E0D-52F048C99E13}"/>
              </a:ext>
            </a:extLst>
          </p:cNvPr>
          <p:cNvGraphicFramePr/>
          <p:nvPr>
            <p:extLst>
              <p:ext uri="{D42A27DB-BD31-4B8C-83A1-F6EECF244321}">
                <p14:modId xmlns:p14="http://schemas.microsoft.com/office/powerpoint/2010/main" val="242118106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21</a:t>
            </a:r>
          </a:p>
        </p:txBody>
      </p:sp>
      <p:sp>
        <p:nvSpPr>
          <p:cNvPr id="5" name="textruta 4">
            <a:extLst>
              <a:ext uri="{FF2B5EF4-FFF2-40B4-BE49-F238E27FC236}">
                <a16:creationId xmlns:a16="http://schemas.microsoft.com/office/drawing/2014/main" id="{86B507E3-A7F5-6492-2E25-AD4AB923BF3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11801786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82679824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hemma? Resultat för 2023</a:t>
            </a:r>
          </a:p>
        </p:txBody>
      </p:sp>
      <p:sp>
        <p:nvSpPr>
          <p:cNvPr id="2" name="textruta 1">
            <a:extLst>
              <a:ext uri="{FF2B5EF4-FFF2-40B4-BE49-F238E27FC236}">
                <a16:creationId xmlns:a16="http://schemas.microsoft.com/office/drawing/2014/main" id="{AA53F2F8-3920-EEF8-7BA7-04A78734F96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2169804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3</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0" y="1040896"/>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Det viktigt att känna till att det förekommer avrundningar i redovisningen. Det kan göra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a:p>
            <a:pPr lvl="0">
              <a:defRPr/>
            </a:pPr>
            <a:endParaRPr lang="sv-SE" sz="1100" dirty="0">
              <a:solidFill>
                <a:srgbClr val="231F20"/>
              </a:solidFill>
            </a:endParaRPr>
          </a:p>
          <a:p>
            <a:pPr>
              <a:defRPr/>
            </a:pPr>
            <a:r>
              <a:rPr lang="sv-SE" sz="1100" dirty="0">
                <a:solidFill>
                  <a:srgbClr val="231F20"/>
                </a:solidFill>
              </a:rPr>
              <a:t>Det sammanslagna resultatet för samtliga kommuner som har deltagit undersökningen visas som ”nationellt” i tabellerna.</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24208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0" y="2841096"/>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Av anonymitetsskäl redovisas resultat uppdelat på kön enbart i rapporter på kommunnivå, och då endast om det finns minst fem svar från såväl kvinnor som män. Om könsuppdelade resultat saknas i en rapport, beror det på att det inte finns tillräckligt många svar i någon av grupperna.</a:t>
            </a:r>
          </a:p>
        </p:txBody>
      </p:sp>
      <p:sp>
        <p:nvSpPr>
          <p:cNvPr id="2" name="textruta 1">
            <a:extLst>
              <a:ext uri="{FF2B5EF4-FFF2-40B4-BE49-F238E27FC236}">
                <a16:creationId xmlns:a16="http://schemas.microsoft.com/office/drawing/2014/main" id="{55F9FF7C-776D-4227-A0C0-EB857CE1E19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11645392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E1489F2B-22EA-19CC-89F8-597AC6EBFFF0}"/>
              </a:ext>
            </a:extLst>
          </p:cNvPr>
          <p:cNvGraphicFramePr>
            <a:graphicFrameLocks noGrp="1"/>
          </p:cNvGraphicFramePr>
          <p:nvPr>
            <p:extLst>
              <p:ext uri="{D42A27DB-BD31-4B8C-83A1-F6EECF244321}">
                <p14:modId xmlns:p14="http://schemas.microsoft.com/office/powerpoint/2010/main" val="269409964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9</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7087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6615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6494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5088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
        <p:nvSpPr>
          <p:cNvPr id="2" name="textruta 1">
            <a:extLst>
              <a:ext uri="{FF2B5EF4-FFF2-40B4-BE49-F238E27FC236}">
                <a16:creationId xmlns:a16="http://schemas.microsoft.com/office/drawing/2014/main" id="{5536D174-6982-0F9D-1622-0BE7620875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30717702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hemma? Resultat för 2023</a:t>
            </a:r>
          </a:p>
        </p:txBody>
      </p:sp>
      <p:graphicFrame>
        <p:nvGraphicFramePr>
          <p:cNvPr id="2" name="Diagram 1">
            <a:extLst>
              <a:ext uri="{FF2B5EF4-FFF2-40B4-BE49-F238E27FC236}">
                <a16:creationId xmlns:a16="http://schemas.microsoft.com/office/drawing/2014/main" id="{5C73FDC4-F8D9-F762-4EE4-7E24D9171FC8}"/>
              </a:ext>
            </a:extLst>
          </p:cNvPr>
          <p:cNvGraphicFramePr/>
          <p:nvPr>
            <p:extLst>
              <p:ext uri="{D42A27DB-BD31-4B8C-83A1-F6EECF244321}">
                <p14:modId xmlns:p14="http://schemas.microsoft.com/office/powerpoint/2010/main" val="12920798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22</a:t>
            </a:r>
          </a:p>
        </p:txBody>
      </p:sp>
      <p:sp>
        <p:nvSpPr>
          <p:cNvPr id="5" name="textruta 4">
            <a:extLst>
              <a:ext uri="{FF2B5EF4-FFF2-40B4-BE49-F238E27FC236}">
                <a16:creationId xmlns:a16="http://schemas.microsoft.com/office/drawing/2014/main" id="{1971633A-386E-7E14-BF09-BC58C27D9DD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1081123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32</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96456238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hemma? Resultat för 2023</a:t>
            </a:r>
          </a:p>
        </p:txBody>
      </p:sp>
      <p:sp>
        <p:nvSpPr>
          <p:cNvPr id="2" name="textruta 1">
            <a:extLst>
              <a:ext uri="{FF2B5EF4-FFF2-40B4-BE49-F238E27FC236}">
                <a16:creationId xmlns:a16="http://schemas.microsoft.com/office/drawing/2014/main" id="{009BEB21-C422-F4AF-D62E-D66F50D155C4}"/>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28690296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33</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34808003-5074-EBD0-03FA-2485E594B11D}"/>
              </a:ext>
            </a:extLst>
          </p:cNvPr>
          <p:cNvGraphicFramePr>
            <a:graphicFrameLocks noGrp="1"/>
          </p:cNvGraphicFramePr>
          <p:nvPr>
            <p:extLst>
              <p:ext uri="{D42A27DB-BD31-4B8C-83A1-F6EECF244321}">
                <p14:modId xmlns:p14="http://schemas.microsoft.com/office/powerpoint/2010/main" val="33483814"/>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9</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7193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6702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6598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5141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CB709F4E-5C0A-87CA-08DC-8BC00D462CD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2345300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09089688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
        <p:nvSpPr>
          <p:cNvPr id="6" name="textruta 5">
            <a:extLst>
              <a:ext uri="{FF2B5EF4-FFF2-40B4-BE49-F238E27FC236}">
                <a16:creationId xmlns:a16="http://schemas.microsoft.com/office/drawing/2014/main" id="{F97733DB-7487-C648-B66A-7A6BEB1D07FC}"/>
              </a:ext>
            </a:extLst>
          </p:cNvPr>
          <p:cNvSpPr txBox="1"/>
          <p:nvPr/>
        </p:nvSpPr>
        <p:spPr>
          <a:xfrm>
            <a:off x="416496" y="6437948"/>
            <a:ext cx="947695"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Könsresultat visas exklusive de som svarat "Annat".</a:t>
            </a:r>
            <a:endParaRPr sz="900" i="1">
              <a:latin typeface="Arial" panose="020B0604020202020204" pitchFamily="34" charset="0"/>
              <a:cs typeface="Arial" panose="020B0604020202020204" pitchFamily="34" charset="0"/>
            </a:endParaRPr>
          </a:p>
        </p:txBody>
      </p:sp>
      <p:sp>
        <p:nvSpPr>
          <p:cNvPr id="2" name="textruta 1">
            <a:extLst>
              <a:ext uri="{FF2B5EF4-FFF2-40B4-BE49-F238E27FC236}">
                <a16:creationId xmlns:a16="http://schemas.microsoft.com/office/drawing/2014/main" id="{3FE60237-B18B-F4CD-B633-CFAB13BB7620}"/>
              </a:ext>
            </a:extLst>
          </p:cNvPr>
          <p:cNvSpPr txBox="1"/>
          <p:nvPr/>
        </p:nvSpPr>
        <p:spPr>
          <a:xfrm>
            <a:off x="424721" y="6308082"/>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a:t>
            </a:r>
          </a:p>
        </p:txBody>
      </p:sp>
    </p:spTree>
    <p:extLst>
      <p:ext uri="{BB962C8B-B14F-4D97-AF65-F5344CB8AC3E}">
        <p14:creationId xmlns:p14="http://schemas.microsoft.com/office/powerpoint/2010/main" val="327873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
        <p:nvSpPr>
          <p:cNvPr id="8" name="textruta 7">
            <a:extLst>
              <a:ext uri="{FF2B5EF4-FFF2-40B4-BE49-F238E27FC236}">
                <a16:creationId xmlns:a16="http://schemas.microsoft.com/office/drawing/2014/main" id="{6EB6AD40-F7E4-1F4F-8857-E8B666C315B8}"/>
              </a:ext>
            </a:extLst>
          </p:cNvPr>
          <p:cNvSpPr txBox="1"/>
          <p:nvPr/>
        </p:nvSpPr>
        <p:spPr>
          <a:xfrm>
            <a:off x="416496" y="6437948"/>
            <a:ext cx="947695"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Könsresultat visas exklusive de som svarat "Annat".</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6478932F-E740-436C-02CB-28C518A7F037}"/>
              </a:ext>
            </a:extLst>
          </p:cNvPr>
          <p:cNvGraphicFramePr>
            <a:graphicFrameLocks noGrp="1"/>
          </p:cNvGraphicFramePr>
          <p:nvPr>
            <p:extLst>
              <p:ext uri="{D42A27DB-BD31-4B8C-83A1-F6EECF244321}">
                <p14:modId xmlns:p14="http://schemas.microsoft.com/office/powerpoint/2010/main" val="691369663"/>
              </p:ext>
            </p:extLst>
          </p:nvPr>
        </p:nvGraphicFramePr>
        <p:xfrm>
          <a:off x="376541" y="2590291"/>
          <a:ext cx="9108001" cy="3016840"/>
        </p:xfrm>
        <a:graphic>
          <a:graphicData uri="http://schemas.openxmlformats.org/drawingml/2006/table">
            <a:tbl>
              <a:tblPr firstRow="1" bandRow="1">
                <a:tableStyleId>{5C22544A-7EE6-4342-B048-85BDC9FD1C3A}</a:tableStyleId>
              </a:tblPr>
              <a:tblGrid>
                <a:gridCol w="2338009">
                  <a:extLst>
                    <a:ext uri="{9D8B030D-6E8A-4147-A177-3AD203B41FA5}">
                      <a16:colId xmlns:a16="http://schemas.microsoft.com/office/drawing/2014/main" val="60862922"/>
                    </a:ext>
                  </a:extLst>
                </a:gridCol>
                <a:gridCol w="846249">
                  <a:extLst>
                    <a:ext uri="{9D8B030D-6E8A-4147-A177-3AD203B41FA5}">
                      <a16:colId xmlns:a16="http://schemas.microsoft.com/office/drawing/2014/main" val="1316805277"/>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gridCol w="846249">
                  <a:extLst>
                    <a:ext uri="{9D8B030D-6E8A-4147-A177-3AD203B41FA5}">
                      <a16:colId xmlns:a16="http://schemas.microsoft.com/office/drawing/2014/main" val="3525936969"/>
                    </a:ext>
                  </a:extLst>
                </a:gridCol>
                <a:gridCol w="846249">
                  <a:extLst>
                    <a:ext uri="{9D8B030D-6E8A-4147-A177-3AD203B41FA5}">
                      <a16:colId xmlns:a16="http://schemas.microsoft.com/office/drawing/2014/main" val="3779878620"/>
                    </a:ext>
                  </a:extLst>
                </a:gridCol>
                <a:gridCol w="846249">
                  <a:extLst>
                    <a:ext uri="{9D8B030D-6E8A-4147-A177-3AD203B41FA5}">
                      <a16:colId xmlns:a16="http://schemas.microsoft.com/office/drawing/2014/main" val="1832173635"/>
                    </a:ext>
                  </a:extLst>
                </a:gridCol>
                <a:gridCol w="846249">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7076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6614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6500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5087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Kvinna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Man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algn="ctr"/>
                      <a: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Tree>
    <p:extLst>
      <p:ext uri="{BB962C8B-B14F-4D97-AF65-F5344CB8AC3E}">
        <p14:creationId xmlns:p14="http://schemas.microsoft.com/office/powerpoint/2010/main" val="3689388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7</a:t>
            </a:fld>
            <a:endParaRPr lang="sv-SE" dirty="0"/>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25352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hemma? Resultat för 2023</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22</a:t>
            </a:r>
          </a:p>
        </p:txBody>
      </p:sp>
      <p:sp>
        <p:nvSpPr>
          <p:cNvPr id="2" name="textruta 1">
            <a:extLst>
              <a:ext uri="{FF2B5EF4-FFF2-40B4-BE49-F238E27FC236}">
                <a16:creationId xmlns:a16="http://schemas.microsoft.com/office/drawing/2014/main" id="{2EC2AC7E-A325-E40C-B220-7B3603462C81}"/>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3553844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8</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336074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hemma? Resultat för 2023</a:t>
            </a:r>
          </a:p>
        </p:txBody>
      </p:sp>
      <p:sp>
        <p:nvSpPr>
          <p:cNvPr id="2" name="textruta 1">
            <a:extLst>
              <a:ext uri="{FF2B5EF4-FFF2-40B4-BE49-F238E27FC236}">
                <a16:creationId xmlns:a16="http://schemas.microsoft.com/office/drawing/2014/main" id="{53DF6AF0-BD25-D5E4-9DCE-BE11B47EC8B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2350451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9</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hemma?</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5969678-6447-E859-53BA-6F5891BAFFFF}"/>
              </a:ext>
            </a:extLst>
          </p:cNvPr>
          <p:cNvGraphicFramePr>
            <a:graphicFrameLocks noGrp="1"/>
          </p:cNvGraphicFramePr>
          <p:nvPr>
            <p:extLst>
              <p:ext uri="{D42A27DB-BD31-4B8C-83A1-F6EECF244321}">
                <p14:modId xmlns:p14="http://schemas.microsoft.com/office/powerpoint/2010/main" val="2934524125"/>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Vellinge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24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9</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7182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6714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6610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5132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4" name="textruta 3">
            <a:extLst>
              <a:ext uri="{FF2B5EF4-FFF2-40B4-BE49-F238E27FC236}">
                <a16:creationId xmlns:a16="http://schemas.microsoft.com/office/drawing/2014/main" id="{38C19E0F-24B6-EBC7-E3C4-9965E0D8C386}"/>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Gruppbostad LSS: Vellinge</a:t>
            </a:r>
          </a:p>
        </p:txBody>
      </p:sp>
    </p:spTree>
    <p:extLst>
      <p:ext uri="{BB962C8B-B14F-4D97-AF65-F5344CB8AC3E}">
        <p14:creationId xmlns:p14="http://schemas.microsoft.com/office/powerpoint/2010/main" val="32605789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28256</TotalTime>
  <Words>1659</Words>
  <Application>Microsoft Office PowerPoint</Application>
  <PresentationFormat>A4 (210 x 297 mm)</PresentationFormat>
  <Paragraphs>588</Paragraphs>
  <Slides>33</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33</vt:i4>
      </vt:variant>
    </vt:vector>
  </HeadingPairs>
  <TitlesOfParts>
    <vt:vector size="38" baseType="lpstr">
      <vt:lpstr>Arial</vt:lpstr>
      <vt:lpstr>Arial Black</vt:lpstr>
      <vt:lpstr>Calibri</vt:lpstr>
      <vt:lpstr>Segoe UI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Persson, Christina</cp:lastModifiedBy>
  <cp:revision>689</cp:revision>
  <cp:lastPrinted>2018-04-19T16:41:41Z</cp:lastPrinted>
  <dcterms:created xsi:type="dcterms:W3CDTF">2018-04-19T14:35:35Z</dcterms:created>
  <dcterms:modified xsi:type="dcterms:W3CDTF">2023-11-21T11:45:45Z</dcterms:modified>
  <cp:category/>
</cp:coreProperties>
</file>