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22"/>
  </p:notesMasterIdLst>
  <p:sldIdLst>
    <p:sldId id="257" r:id="rId2"/>
    <p:sldId id="738" r:id="rId3"/>
    <p:sldId id="739" r:id="rId4"/>
    <p:sldId id="740" r:id="rId5"/>
    <p:sldId id="648" r:id="rId6"/>
    <p:sldId id="649" r:id="rId7"/>
    <p:sldId id="650" r:id="rId8"/>
    <p:sldId id="651" r:id="rId9"/>
    <p:sldId id="655" r:id="rId10"/>
    <p:sldId id="654" r:id="rId11"/>
    <p:sldId id="656" r:id="rId12"/>
    <p:sldId id="657" r:id="rId13"/>
    <p:sldId id="658" r:id="rId14"/>
    <p:sldId id="659" r:id="rId15"/>
    <p:sldId id="660" r:id="rId16"/>
    <p:sldId id="661" r:id="rId17"/>
    <p:sldId id="664" r:id="rId18"/>
    <p:sldId id="665" r:id="rId19"/>
    <p:sldId id="666" r:id="rId20"/>
    <p:sldId id="667" r:id="rId21"/>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63C1"/>
    <a:srgbClr val="0071A1"/>
    <a:srgbClr val="025565"/>
    <a:srgbClr val="015969"/>
    <a:srgbClr val="CCDEE1"/>
    <a:srgbClr val="3A6E31"/>
    <a:srgbClr val="E06C00"/>
    <a:srgbClr val="8DC5CB"/>
    <a:srgbClr val="2AA8B0"/>
    <a:srgbClr val="F295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01"/>
    <p:restoredTop sz="94422"/>
  </p:normalViewPr>
  <p:slideViewPr>
    <p:cSldViewPr snapToObjects="1">
      <p:cViewPr varScale="1">
        <p:scale>
          <a:sx n="106" d="100"/>
          <a:sy n="106" d="100"/>
        </p:scale>
        <p:origin x="1476" y="114"/>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2023</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Ja</c:v>
                </c:pt>
                <c:pt idx="1">
                  <c:v>Ibland</c:v>
                </c:pt>
                <c:pt idx="2">
                  <c:v>Nej</c:v>
                </c:pt>
              </c:strCache>
            </c:strRef>
          </c:cat>
          <c:val>
            <c:numRef>
              <c:f>Sheet1!$B$2:$B$4</c:f>
              <c:numCache>
                <c:formatCode>General</c:formatCode>
                <c:ptCount val="3"/>
                <c:pt idx="0">
                  <c:v>0.86206896551724133</c:v>
                </c:pt>
                <c:pt idx="1">
                  <c:v>0.10344827586206889</c:v>
                </c:pt>
                <c:pt idx="2">
                  <c:v>3.4482758620689599E-2</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2023</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Ja</c:v>
                </c:pt>
                <c:pt idx="1">
                  <c:v>Ibland</c:v>
                </c:pt>
                <c:pt idx="2">
                  <c:v>Nej</c:v>
                </c:pt>
              </c:strCache>
            </c:strRef>
          </c:cat>
          <c:val>
            <c:numRef>
              <c:f>Sheet1!$B$2:$B$4</c:f>
              <c:numCache>
                <c:formatCode>General</c:formatCode>
                <c:ptCount val="3"/>
                <c:pt idx="0">
                  <c:v>1</c:v>
                </c:pt>
                <c:pt idx="1">
                  <c:v>0</c:v>
                </c:pt>
                <c:pt idx="2">
                  <c:v>0</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2023</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Ja</c:v>
                </c:pt>
                <c:pt idx="1">
                  <c:v>Ibland</c:v>
                </c:pt>
                <c:pt idx="2">
                  <c:v>Nej</c:v>
                </c:pt>
              </c:strCache>
            </c:strRef>
          </c:cat>
          <c:val>
            <c:numRef>
              <c:f>Sheet1!$B$2:$B$4</c:f>
              <c:numCache>
                <c:formatCode>General</c:formatCode>
                <c:ptCount val="3"/>
                <c:pt idx="0">
                  <c:v>0.96666666666666679</c:v>
                </c:pt>
                <c:pt idx="1">
                  <c:v>3.3333333333333298E-2</c:v>
                </c:pt>
                <c:pt idx="2">
                  <c:v>0</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2023</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2E25-0047-A27B-2FF51A0B3603}"/>
              </c:ext>
            </c:extLst>
          </c:dPt>
          <c:dPt>
            <c:idx val="6"/>
            <c:invertIfNegative val="0"/>
            <c:bubble3D val="0"/>
            <c:spPr>
              <a:solidFill>
                <a:srgbClr val="0071A1"/>
              </a:solidFill>
              <a:ln>
                <a:noFill/>
              </a:ln>
              <a:effectLst/>
            </c:spPr>
            <c:extLst>
              <c:ext xmlns:c16="http://schemas.microsoft.com/office/drawing/2014/chart" uri="{C3380CC4-5D6E-409C-BE32-E72D297353CC}">
                <c16:uniqueId val="{00000003-2E25-0047-A27B-2FF51A0B3603}"/>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Alla</c:v>
                </c:pt>
                <c:pt idx="1">
                  <c:v>Några</c:v>
                </c:pt>
                <c:pt idx="2">
                  <c:v>Ingen</c:v>
                </c:pt>
              </c:strCache>
            </c:strRef>
          </c:cat>
          <c:val>
            <c:numRef>
              <c:f>Sheet1!$B$2:$B$4</c:f>
              <c:numCache>
                <c:formatCode>General</c:formatCode>
                <c:ptCount val="3"/>
                <c:pt idx="0">
                  <c:v>0.93333333333333324</c:v>
                </c:pt>
                <c:pt idx="1">
                  <c:v>6.6666666666666596E-2</c:v>
                </c:pt>
                <c:pt idx="2">
                  <c:v>0</c:v>
                </c:pt>
              </c:numCache>
            </c:numRef>
          </c:val>
          <c:extLst>
            <c:ext xmlns:c16="http://schemas.microsoft.com/office/drawing/2014/chart" uri="{C3380CC4-5D6E-409C-BE32-E72D297353CC}">
              <c16:uniqueId val="{00000004-2E25-0047-A27B-2FF51A0B3603}"/>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2023</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9D12-5F42-8C2E-EC79643BFFCC}"/>
              </c:ext>
            </c:extLst>
          </c:dPt>
          <c:dPt>
            <c:idx val="6"/>
            <c:invertIfNegative val="0"/>
            <c:bubble3D val="0"/>
            <c:spPr>
              <a:solidFill>
                <a:srgbClr val="0071A1"/>
              </a:solidFill>
              <a:ln>
                <a:noFill/>
              </a:ln>
              <a:effectLst/>
            </c:spPr>
            <c:extLst>
              <c:ext xmlns:c16="http://schemas.microsoft.com/office/drawing/2014/chart" uri="{C3380CC4-5D6E-409C-BE32-E72D297353CC}">
                <c16:uniqueId val="{00000003-9D12-5F42-8C2E-EC79643BFFCC}"/>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Alla</c:v>
                </c:pt>
                <c:pt idx="1">
                  <c:v>Några</c:v>
                </c:pt>
                <c:pt idx="2">
                  <c:v>Ingen</c:v>
                </c:pt>
              </c:strCache>
            </c:strRef>
          </c:cat>
          <c:val>
            <c:numRef>
              <c:f>Sheet1!$B$2:$B$4</c:f>
              <c:numCache>
                <c:formatCode>General</c:formatCode>
                <c:ptCount val="3"/>
                <c:pt idx="0">
                  <c:v>0.9</c:v>
                </c:pt>
                <c:pt idx="1">
                  <c:v>0.1</c:v>
                </c:pt>
                <c:pt idx="2">
                  <c:v>0</c:v>
                </c:pt>
              </c:numCache>
            </c:numRef>
          </c:val>
          <c:extLst>
            <c:ext xmlns:c16="http://schemas.microsoft.com/office/drawing/2014/chart" uri="{C3380CC4-5D6E-409C-BE32-E72D297353CC}">
              <c16:uniqueId val="{00000004-9D12-5F42-8C2E-EC79643BFFCC}"/>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2023</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4448-9A4E-8929-9AD71424034A}"/>
              </c:ext>
            </c:extLst>
          </c:dPt>
          <c:dPt>
            <c:idx val="6"/>
            <c:invertIfNegative val="0"/>
            <c:bubble3D val="0"/>
            <c:spPr>
              <a:solidFill>
                <a:srgbClr val="0071A1"/>
              </a:solidFill>
              <a:ln>
                <a:noFill/>
              </a:ln>
              <a:effectLst/>
            </c:spPr>
            <c:extLst>
              <c:ext xmlns:c16="http://schemas.microsoft.com/office/drawing/2014/chart" uri="{C3380CC4-5D6E-409C-BE32-E72D297353CC}">
                <c16:uniqueId val="{00000003-4448-9A4E-8929-9AD71424034A}"/>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Alla</c:v>
                </c:pt>
                <c:pt idx="1">
                  <c:v>Några</c:v>
                </c:pt>
                <c:pt idx="2">
                  <c:v>Ingen</c:v>
                </c:pt>
              </c:strCache>
            </c:strRef>
          </c:cat>
          <c:val>
            <c:numRef>
              <c:f>Sheet1!$B$2:$B$4</c:f>
              <c:numCache>
                <c:formatCode>General</c:formatCode>
                <c:ptCount val="3"/>
                <c:pt idx="0">
                  <c:v>0.9285714285714286</c:v>
                </c:pt>
                <c:pt idx="1">
                  <c:v>7.1428571428571397E-2</c:v>
                </c:pt>
                <c:pt idx="2">
                  <c:v>0</c:v>
                </c:pt>
              </c:numCache>
            </c:numRef>
          </c:val>
          <c:extLst>
            <c:ext xmlns:c16="http://schemas.microsoft.com/office/drawing/2014/chart" uri="{C3380CC4-5D6E-409C-BE32-E72D297353CC}">
              <c16:uniqueId val="{00000004-4448-9A4E-8929-9AD71424034A}"/>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2023</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100A-C64F-9CF2-5A2D65D2A156}"/>
              </c:ext>
            </c:extLst>
          </c:dPt>
          <c:dPt>
            <c:idx val="6"/>
            <c:invertIfNegative val="0"/>
            <c:bubble3D val="0"/>
            <c:spPr>
              <a:solidFill>
                <a:srgbClr val="0071A1"/>
              </a:solidFill>
              <a:ln>
                <a:noFill/>
              </a:ln>
              <a:effectLst/>
            </c:spPr>
            <c:extLst>
              <c:ext xmlns:c16="http://schemas.microsoft.com/office/drawing/2014/chart" uri="{C3380CC4-5D6E-409C-BE32-E72D297353CC}">
                <c16:uniqueId val="{00000003-100A-C64F-9CF2-5A2D65D2A156}"/>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Ja</c:v>
                </c:pt>
                <c:pt idx="1">
                  <c:v>Nej</c:v>
                </c:pt>
              </c:strCache>
            </c:strRef>
          </c:cat>
          <c:val>
            <c:numRef>
              <c:f>Sheet1!$B$2:$B$3</c:f>
              <c:numCache>
                <c:formatCode>General</c:formatCode>
                <c:ptCount val="2"/>
                <c:pt idx="0">
                  <c:v>0.8666666666666667</c:v>
                </c:pt>
                <c:pt idx="1">
                  <c:v>0.1333333333333333</c:v>
                </c:pt>
              </c:numCache>
            </c:numRef>
          </c:val>
          <c:extLst>
            <c:ext xmlns:c16="http://schemas.microsoft.com/office/drawing/2014/chart" uri="{C3380CC4-5D6E-409C-BE32-E72D297353CC}">
              <c16:uniqueId val="{00000004-100A-C64F-9CF2-5A2D65D2A156}"/>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2023</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6573-404A-A80C-B22F38B54972}"/>
              </c:ext>
            </c:extLst>
          </c:dPt>
          <c:dPt>
            <c:idx val="6"/>
            <c:invertIfNegative val="0"/>
            <c:bubble3D val="0"/>
            <c:spPr>
              <a:solidFill>
                <a:srgbClr val="0071A1"/>
              </a:solidFill>
              <a:ln>
                <a:noFill/>
              </a:ln>
              <a:effectLst/>
            </c:spPr>
            <c:extLst>
              <c:ext xmlns:c16="http://schemas.microsoft.com/office/drawing/2014/chart" uri="{C3380CC4-5D6E-409C-BE32-E72D297353CC}">
                <c16:uniqueId val="{00000003-6573-404A-A80C-B22F38B54972}"/>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Ja</c:v>
                </c:pt>
                <c:pt idx="1">
                  <c:v>Ibland</c:v>
                </c:pt>
                <c:pt idx="2">
                  <c:v>Nej</c:v>
                </c:pt>
              </c:strCache>
            </c:strRef>
          </c:cat>
          <c:val>
            <c:numRef>
              <c:f>Sheet1!$B$2:$B$4</c:f>
              <c:numCache>
                <c:formatCode>General</c:formatCode>
                <c:ptCount val="3"/>
                <c:pt idx="0">
                  <c:v>1</c:v>
                </c:pt>
                <c:pt idx="1">
                  <c:v>0</c:v>
                </c:pt>
                <c:pt idx="2">
                  <c:v>0</c:v>
                </c:pt>
              </c:numCache>
            </c:numRef>
          </c:val>
          <c:extLst>
            <c:ext xmlns:c16="http://schemas.microsoft.com/office/drawing/2014/chart" uri="{C3380CC4-5D6E-409C-BE32-E72D297353CC}">
              <c16:uniqueId val="{00000004-6573-404A-A80C-B22F38B54972}"/>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C99F5C-CBF5-DF46-A547-7E4FFE295152}" type="datetimeFigureOut">
              <a:rPr lang="sv-SE"/>
              <a:t>2023-11-21</a:t>
            </a:fld>
            <a:endParaRPr lang="sv-SE"/>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A202B6-01B5-D644-AEF6-2AC400292CD8}" type="slidenum">
              <a:rPr/>
              <a:t>‹#›</a:t>
            </a:fld>
            <a:endParaRPr lang="sv-SE"/>
          </a:p>
        </p:txBody>
      </p:sp>
    </p:spTree>
    <p:extLst>
      <p:ext uri="{BB962C8B-B14F-4D97-AF65-F5344CB8AC3E}">
        <p14:creationId xmlns:p14="http://schemas.microsoft.com/office/powerpoint/2010/main" val="1014046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fld id="{21A202B6-01B5-D644-AEF6-2AC400292CD8}" type="slidenum">
              <a:rPr/>
              <a:t>2</a:t>
            </a:fld>
            <a:endParaRPr lang="sv-SE"/>
          </a:p>
        </p:txBody>
      </p:sp>
    </p:spTree>
    <p:extLst>
      <p:ext uri="{BB962C8B-B14F-4D97-AF65-F5344CB8AC3E}">
        <p14:creationId xmlns:p14="http://schemas.microsoft.com/office/powerpoint/2010/main" val="6832537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fld id="{21A202B6-01B5-D644-AEF6-2AC400292CD8}" type="slidenum">
              <a:rPr/>
              <a:t>3</a:t>
            </a:fld>
            <a:endParaRPr lang="sv-SE"/>
          </a:p>
        </p:txBody>
      </p:sp>
    </p:spTree>
    <p:extLst>
      <p:ext uri="{BB962C8B-B14F-4D97-AF65-F5344CB8AC3E}">
        <p14:creationId xmlns:p14="http://schemas.microsoft.com/office/powerpoint/2010/main" val="1252726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AE478E9F-EA97-584B-A2E9-A3C9F49DCB73}"/>
              </a:ext>
            </a:extLst>
          </p:cNvPr>
          <p:cNvSpPr>
            <a:spLocks noGrp="1"/>
          </p:cNvSpPr>
          <p:nvPr>
            <p:ph type="title"/>
          </p:nvPr>
        </p:nvSpPr>
        <p:spPr/>
        <p:txBody>
          <a:bodyPr/>
          <a:lstStyle/>
          <a:p>
            <a:r>
              <a:rPr lang="en-US" dirty="0"/>
              <a:t>Click to edit Master title style</a:t>
            </a:r>
            <a:endParaRPr lang="sv-SE" dirty="0"/>
          </a:p>
        </p:txBody>
      </p:sp>
      <p:sp>
        <p:nvSpPr>
          <p:cNvPr id="15" name="Slide Number Placeholder 14">
            <a:extLst>
              <a:ext uri="{FF2B5EF4-FFF2-40B4-BE49-F238E27FC236}">
                <a16:creationId xmlns:a16="http://schemas.microsoft.com/office/drawing/2014/main" id="{D44DBCCD-EA1F-1546-9FCF-0E871F458856}"/>
              </a:ext>
            </a:extLst>
          </p:cNvPr>
          <p:cNvSpPr>
            <a:spLocks noGrp="1"/>
          </p:cNvSpPr>
          <p:nvPr>
            <p:ph type="sldNum" sz="quarter" idx="11"/>
          </p:nvPr>
        </p:nvSpPr>
        <p:spPr>
          <a:xfrm>
            <a:off x="2792760" y="6356352"/>
            <a:ext cx="2228850" cy="365125"/>
          </a:xfrm>
        </p:spPr>
        <p:txBody>
          <a:bodyPr/>
          <a:lstStyle/>
          <a:p>
            <a:fld id="{35DC3D6C-A556-0D48-B15A-DD8A2D5F88FC}"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8623" y="735981"/>
            <a:ext cx="8543925" cy="26333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DC3D6C-A556-0D48-B15A-DD8A2D5F88FC}" type="slidenum">
              <a:rPr/>
              <a:t>‹#›</a:t>
            </a:fld>
            <a:endParaRPr lang="sv-SE"/>
          </a:p>
        </p:txBody>
      </p:sp>
    </p:spTree>
    <p:extLst>
      <p:ext uri="{BB962C8B-B14F-4D97-AF65-F5344CB8AC3E}">
        <p14:creationId xmlns:p14="http://schemas.microsoft.com/office/powerpoint/2010/main" val="946732147"/>
      </p:ext>
    </p:extLst>
  </p:cSld>
  <p:clrMap bg1="lt1" tx1="dk1" bg2="lt2" tx2="dk2" accent1="accent1" accent2="accent2" accent3="accent3" accent4="accent4" accent5="accent5" accent6="accent6" hlink="hlink" folHlink="folHlink"/>
  <p:sldLayoutIdLst>
    <p:sldLayoutId id="2147483661" r:id="rId1"/>
    <p:sldLayoutId id="2147483667" r:id="rId2"/>
  </p:sldLayoutIdLst>
  <p:hf hdr="0" dt="0"/>
  <p:txStyles>
    <p:titleStyle>
      <a:lvl1pPr algn="l" defTabSz="914400" rtl="0" eaLnBrk="1" latinLnBrk="0" hangingPunct="1">
        <a:lnSpc>
          <a:spcPct val="90000"/>
        </a:lnSpc>
        <a:spcBef>
          <a:spcPct val="0"/>
        </a:spcBef>
        <a:buNone/>
        <a:defRPr sz="2000" b="1" i="0" kern="1200">
          <a:solidFill>
            <a:schemeClr val="tx1"/>
          </a:solidFill>
          <a:latin typeface="Arial Black" panose="020B0604020202020204" pitchFamily="34" charset="0"/>
          <a:ea typeface="+mj-ea"/>
          <a:cs typeface="Arial Black"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skr.se/skr/tjanster/oppnajamforelser/socialtjanstbrukarundersokningar/brukarundersokningfunktionshinder.11638.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www.enkatfabriken.se/skr"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2">
            <a:extLst>
              <a:ext uri="{FF2B5EF4-FFF2-40B4-BE49-F238E27FC236}">
                <a16:creationId xmlns:a16="http://schemas.microsoft.com/office/drawing/2014/main" id="{CB932938-7F2C-AD41-B3E8-1A5FCD69D078}"/>
              </a:ext>
            </a:extLst>
          </p:cNvPr>
          <p:cNvSpPr txBox="1">
            <a:spLocks/>
          </p:cNvSpPr>
          <p:nvPr/>
        </p:nvSpPr>
        <p:spPr bwMode="auto">
          <a:xfrm>
            <a:off x="824156" y="2492896"/>
            <a:ext cx="8248508" cy="59144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400" b="1" kern="0" noProof="1">
                <a:solidFill>
                  <a:srgbClr val="231F20"/>
                </a:solidFill>
                <a:latin typeface="Arial Black" charset="0"/>
                <a:ea typeface="Arial Black" charset="0"/>
                <a:cs typeface="Arial Black" charset="0"/>
              </a:rPr>
              <a:t>Boendestöd SoL</a:t>
            </a:r>
            <a:endParaRPr lang="sv-SE" sz="2400" b="1" kern="0" dirty="0">
              <a:solidFill>
                <a:srgbClr val="231F20"/>
              </a:solidFill>
              <a:latin typeface="Arial Black" charset="0"/>
              <a:ea typeface="Arial Black" charset="0"/>
              <a:cs typeface="Arial Black" charset="0"/>
            </a:endParaRPr>
          </a:p>
        </p:txBody>
      </p:sp>
      <p:sp>
        <p:nvSpPr>
          <p:cNvPr id="16" name="Underrubrik 2">
            <a:extLst>
              <a:ext uri="{FF2B5EF4-FFF2-40B4-BE49-F238E27FC236}">
                <a16:creationId xmlns:a16="http://schemas.microsoft.com/office/drawing/2014/main" id="{378DBFEB-4C66-B04B-A4CE-5988880B2B2C}"/>
              </a:ext>
            </a:extLst>
          </p:cNvPr>
          <p:cNvSpPr txBox="1">
            <a:spLocks/>
          </p:cNvSpPr>
          <p:nvPr/>
        </p:nvSpPr>
        <p:spPr bwMode="auto">
          <a:xfrm>
            <a:off x="837646" y="3342312"/>
            <a:ext cx="7571738" cy="1454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noProof="1">
                <a:solidFill>
                  <a:srgbClr val="231F20"/>
                </a:solidFill>
                <a:latin typeface="Arial Black" charset="0"/>
                <a:ea typeface="Arial Black" charset="0"/>
                <a:cs typeface="Arial Black" charset="0"/>
              </a:rPr>
              <a:t>Vellinge, Boendestöd</a:t>
            </a:r>
            <a:endParaRPr lang="sv-SE" sz="2000" b="1" kern="0" dirty="0">
              <a:solidFill>
                <a:srgbClr val="231F20"/>
              </a:solidFill>
              <a:latin typeface="Arial Black" charset="0"/>
              <a:ea typeface="Arial Black" charset="0"/>
              <a:cs typeface="Arial Black" charset="0"/>
            </a:endParaRPr>
          </a:p>
        </p:txBody>
      </p:sp>
      <p:pic>
        <p:nvPicPr>
          <p:cNvPr id="18" name="Picture 2" descr="Foton, ladda ner - SKR">
            <a:extLst>
              <a:ext uri="{FF2B5EF4-FFF2-40B4-BE49-F238E27FC236}">
                <a16:creationId xmlns:a16="http://schemas.microsoft.com/office/drawing/2014/main" id="{E8A39B2E-9480-8C45-A96E-E0598F0377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8504" y="372531"/>
            <a:ext cx="1333741" cy="55016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a:extLst>
              <a:ext uri="{FF2B5EF4-FFF2-40B4-BE49-F238E27FC236}">
                <a16:creationId xmlns:a16="http://schemas.microsoft.com/office/drawing/2014/main" id="{103FEA5F-FD89-3B48-8C0B-BB314FEAD4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86150" y="233225"/>
            <a:ext cx="778618" cy="693568"/>
          </a:xfrm>
          <a:prstGeom prst="rect">
            <a:avLst/>
          </a:prstGeom>
        </p:spPr>
      </p:pic>
      <p:pic>
        <p:nvPicPr>
          <p:cNvPr id="19" name="Picture 18" descr="1233.png"/>
          <p:cNvPicPr>
            <a:picLocks noChangeAspect="1"/>
          </p:cNvPicPr>
          <p:nvPr/>
        </p:nvPicPr>
        <p:blipFill>
          <a:blip r:embed="rId4"/>
          <a:stretch>
            <a:fillRect/>
          </a:stretch>
        </p:blipFill>
        <p:spPr>
          <a:xfrm>
            <a:off x="824400" y="4806000"/>
            <a:ext cx="2052000" cy="2052000"/>
          </a:xfrm>
          <a:prstGeom prst="rect">
            <a:avLst/>
          </a:prstGeom>
        </p:spPr>
      </p:pic>
    </p:spTree>
    <p:extLst>
      <p:ext uri="{BB962C8B-B14F-4D97-AF65-F5344CB8AC3E}">
        <p14:creationId xmlns:p14="http://schemas.microsoft.com/office/powerpoint/2010/main" val="1020854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10</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Bryr sig dina boendestödjare om dig?</a:t>
            </a:r>
          </a:p>
        </p:txBody>
      </p:sp>
      <p:sp>
        <p:nvSpPr>
          <p:cNvPr id="10" name="textruta 9">
            <a:extLst>
              <a:ext uri="{FF2B5EF4-FFF2-40B4-BE49-F238E27FC236}">
                <a16:creationId xmlns:a16="http://schemas.microsoft.com/office/drawing/2014/main" id="{3291715A-1CD1-6848-8B3D-311FB8E34DCA}"/>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
        <p:nvSpPr>
          <p:cNvPr id="9" name="textruta 8">
            <a:extLst>
              <a:ext uri="{FF2B5EF4-FFF2-40B4-BE49-F238E27FC236}">
                <a16:creationId xmlns:a16="http://schemas.microsoft.com/office/drawing/2014/main" id="{6F5198E8-A645-0E4D-AB20-6B17A49E994C}"/>
              </a:ext>
            </a:extLst>
          </p:cNvPr>
          <p:cNvSpPr txBox="1"/>
          <p:nvPr/>
        </p:nvSpPr>
        <p:spPr>
          <a:xfrm>
            <a:off x="416496" y="6437948"/>
            <a:ext cx="1120820" cy="230832"/>
          </a:xfrm>
          <a:prstGeom prst="rect">
            <a:avLst/>
          </a:prstGeom>
          <a:noFill/>
        </p:spPr>
        <p:txBody>
          <a:bodyPr wrap="none" rtlCol="0">
            <a:spAutoFit/>
          </a:bodyPr>
          <a:lstStyle/>
          <a:p>
            <a:endParaRPr sz="900" i="1" dirty="0">
              <a:latin typeface="Arial" panose="020B0604020202020204" pitchFamily="34" charset="0"/>
              <a:cs typeface="Arial" panose="020B0604020202020204" pitchFamily="34" charset="0"/>
            </a:endParaRPr>
          </a:p>
        </p:txBody>
      </p:sp>
      <p:graphicFrame>
        <p:nvGraphicFramePr>
          <p:cNvPr id="4" name="Tabell 10">
            <a:extLst>
              <a:ext uri="{FF2B5EF4-FFF2-40B4-BE49-F238E27FC236}">
                <a16:creationId xmlns:a16="http://schemas.microsoft.com/office/drawing/2014/main" id="{1BAF3B0A-E139-6F0A-75A8-2A9795596FF7}"/>
              </a:ext>
            </a:extLst>
          </p:cNvPr>
          <p:cNvGraphicFramePr>
            <a:graphicFrameLocks noGrp="1"/>
          </p:cNvGraphicFramePr>
          <p:nvPr>
            <p:extLst>
              <p:ext uri="{D42A27DB-BD31-4B8C-83A1-F6EECF244321}">
                <p14:modId xmlns:p14="http://schemas.microsoft.com/office/powerpoint/2010/main" val="3234098259"/>
              </p:ext>
            </p:extLst>
          </p:nvPr>
        </p:nvGraphicFramePr>
        <p:xfrm>
          <a:off x="376541" y="2590291"/>
          <a:ext cx="9104404" cy="8503240"/>
        </p:xfrm>
        <a:graphic>
          <a:graphicData uri="http://schemas.openxmlformats.org/drawingml/2006/table">
            <a:tbl>
              <a:tblPr firstRow="1" bandRow="1">
                <a:tableStyleId>{5C22544A-7EE6-4342-B048-85BDC9FD1C3A}</a:tableStyleId>
              </a:tblPr>
              <a:tblGrid>
                <a:gridCol w="1703848">
                  <a:extLst>
                    <a:ext uri="{9D8B030D-6E8A-4147-A177-3AD203B41FA5}">
                      <a16:colId xmlns:a16="http://schemas.microsoft.com/office/drawing/2014/main" val="60862922"/>
                    </a:ext>
                  </a:extLst>
                </a:gridCol>
                <a:gridCol w="616713">
                  <a:extLst>
                    <a:ext uri="{9D8B030D-6E8A-4147-A177-3AD203B41FA5}">
                      <a16:colId xmlns:a16="http://schemas.microsoft.com/office/drawing/2014/main" val="2552912878"/>
                    </a:ext>
                  </a:extLst>
                </a:gridCol>
                <a:gridCol w="616713">
                  <a:extLst>
                    <a:ext uri="{9D8B030D-6E8A-4147-A177-3AD203B41FA5}">
                      <a16:colId xmlns:a16="http://schemas.microsoft.com/office/drawing/2014/main" val="665048079"/>
                    </a:ext>
                  </a:extLst>
                </a:gridCol>
                <a:gridCol w="616713">
                  <a:extLst>
                    <a:ext uri="{9D8B030D-6E8A-4147-A177-3AD203B41FA5}">
                      <a16:colId xmlns:a16="http://schemas.microsoft.com/office/drawing/2014/main" val="511478028"/>
                    </a:ext>
                  </a:extLst>
                </a:gridCol>
                <a:gridCol w="616713">
                  <a:extLst>
                    <a:ext uri="{9D8B030D-6E8A-4147-A177-3AD203B41FA5}">
                      <a16:colId xmlns:a16="http://schemas.microsoft.com/office/drawing/2014/main" val="3760542871"/>
                    </a:ext>
                  </a:extLst>
                </a:gridCol>
                <a:gridCol w="616713">
                  <a:extLst>
                    <a:ext uri="{9D8B030D-6E8A-4147-A177-3AD203B41FA5}">
                      <a16:colId xmlns:a16="http://schemas.microsoft.com/office/drawing/2014/main" val="1444345196"/>
                    </a:ext>
                  </a:extLst>
                </a:gridCol>
                <a:gridCol w="616713">
                  <a:extLst>
                    <a:ext uri="{9D8B030D-6E8A-4147-A177-3AD203B41FA5}">
                      <a16:colId xmlns:a16="http://schemas.microsoft.com/office/drawing/2014/main" val="462950667"/>
                    </a:ext>
                  </a:extLst>
                </a:gridCol>
                <a:gridCol w="616713">
                  <a:extLst>
                    <a:ext uri="{9D8B030D-6E8A-4147-A177-3AD203B41FA5}">
                      <a16:colId xmlns:a16="http://schemas.microsoft.com/office/drawing/2014/main" val="2461712625"/>
                    </a:ext>
                  </a:extLst>
                </a:gridCol>
                <a:gridCol w="616713">
                  <a:extLst>
                    <a:ext uri="{9D8B030D-6E8A-4147-A177-3AD203B41FA5}">
                      <a16:colId xmlns:a16="http://schemas.microsoft.com/office/drawing/2014/main" val="3961973622"/>
                    </a:ext>
                  </a:extLst>
                </a:gridCol>
                <a:gridCol w="616713">
                  <a:extLst>
                    <a:ext uri="{9D8B030D-6E8A-4147-A177-3AD203B41FA5}">
                      <a16:colId xmlns:a16="http://schemas.microsoft.com/office/drawing/2014/main" val="2023835404"/>
                    </a:ext>
                  </a:extLst>
                </a:gridCol>
                <a:gridCol w="616713">
                  <a:extLst>
                    <a:ext uri="{9D8B030D-6E8A-4147-A177-3AD203B41FA5}">
                      <a16:colId xmlns:a16="http://schemas.microsoft.com/office/drawing/2014/main" val="3779878620"/>
                    </a:ext>
                  </a:extLst>
                </a:gridCol>
                <a:gridCol w="616713">
                  <a:extLst>
                    <a:ext uri="{9D8B030D-6E8A-4147-A177-3AD203B41FA5}">
                      <a16:colId xmlns:a16="http://schemas.microsoft.com/office/drawing/2014/main" val="1832173635"/>
                    </a:ext>
                  </a:extLst>
                </a:gridCol>
                <a:gridCol w="616713">
                  <a:extLst>
                    <a:ext uri="{9D8B030D-6E8A-4147-A177-3AD203B41FA5}">
                      <a16:colId xmlns:a16="http://schemas.microsoft.com/office/drawing/2014/main" val="3006094766"/>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algn="ctr"/>
                      <a:r>
                        <a:rPr lang="sv-SE" sz="1200" dirty="0">
                          <a:solidFill>
                            <a:schemeClr val="tx1"/>
                          </a:solidFill>
                          <a:latin typeface="Arial" panose="020B0604020202020204" pitchFamily="34" charset="0"/>
                          <a:cs typeface="Arial" panose="020B0604020202020204" pitchFamily="34" charset="0"/>
                        </a:rPr>
                        <a:t>Boendestöd</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dirty="0">
                          <a:solidFill>
                            <a:schemeClr val="tx1"/>
                          </a:solidFill>
                          <a:latin typeface="Arial" panose="020B0604020202020204" pitchFamily="34" charset="0"/>
                          <a:cs typeface="Arial" panose="020B0604020202020204" pitchFamily="34" charset="0"/>
                        </a:rPr>
                        <a:t>Boendestöd</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a:solidFill>
                            <a:schemeClr val="tx1"/>
                          </a:solidFill>
                          <a:latin typeface="Arial" panose="020B0604020202020204" pitchFamily="34" charset="0"/>
                          <a:cs typeface="Arial" panose="020B0604020202020204" pitchFamily="34" charset="0"/>
                        </a:rPr>
                        <a:t>Boendestöd 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algn="ctr"/>
                      <a:r>
                        <a:rPr lang="sv-SE" sz="1200" dirty="0">
                          <a:solidFill>
                            <a:schemeClr val="tx1"/>
                          </a:solidFill>
                          <a:latin typeface="Arial" panose="020B0604020202020204" pitchFamily="34" charset="0"/>
                          <a:cs typeface="Arial" panose="020B0604020202020204" pitchFamily="34" charset="0"/>
                        </a:rPr>
                        <a:t>Vellinge </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dirty="0">
                          <a:solidFill>
                            <a:schemeClr val="tx1"/>
                          </a:solidFill>
                          <a:latin typeface="Arial" panose="020B0604020202020204" pitchFamily="34" charset="0"/>
                          <a:cs typeface="Arial" panose="020B0604020202020204" pitchFamily="34" charset="0"/>
                        </a:rPr>
                        <a:t>{{</a:t>
                      </a:r>
                      <a:r>
                        <a:rPr lang="sv-SE" sz="1200" dirty="0" err="1">
                          <a:solidFill>
                            <a:schemeClr val="tx1"/>
                          </a:solidFill>
                          <a:latin typeface="Arial" panose="020B0604020202020204" pitchFamily="34" charset="0"/>
                          <a:cs typeface="Arial" panose="020B0604020202020204" pitchFamily="34" charset="0"/>
                        </a:rPr>
                        <a:t>municipality_name</a:t>
                      </a:r>
                      <a:r>
                        <a:rPr lang="sv-SE" sz="1200" dirty="0">
                          <a:solidFill>
                            <a:schemeClr val="tx1"/>
                          </a:solidFill>
                          <a:latin typeface="Arial" panose="020B0604020202020204" pitchFamily="34" charset="0"/>
                          <a:cs typeface="Arial" panose="020B0604020202020204" pitchFamily="34" charset="0"/>
                        </a:rPr>
                        <a:t>}} </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Nationellt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Nationellt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a:solidFill>
                            <a:schemeClr val="tx1"/>
                          </a:solidFill>
                          <a:latin typeface="Arial" panose="020B0604020202020204" pitchFamily="34" charset="0"/>
                          <a:cs typeface="Arial" panose="020B0604020202020204" pitchFamily="34" charset="0"/>
                        </a:rPr>
                        <a:t> </a:t>
                      </a:r>
                      <a:endParaRPr sz="120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2022</a:t>
                      </a:r>
                      <a:endParaRPr sz="1200" b="1">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endParaRPr sz="1200" b="1">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7804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6856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6221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5461</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2119449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11</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Pratar dina boendestödjare med dig så att du förstår vad de menar? Resultat för 2023</a:t>
            </a:r>
          </a:p>
        </p:txBody>
      </p:sp>
      <p:sp>
        <p:nvSpPr>
          <p:cNvPr id="10" name="textruta 9">
            <a:extLst>
              <a:ext uri="{FF2B5EF4-FFF2-40B4-BE49-F238E27FC236}">
                <a16:creationId xmlns:a16="http://schemas.microsoft.com/office/drawing/2014/main" id="{56BB2450-DE16-A54F-8861-16A99245BF6D}"/>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196166" y="6433363"/>
            <a:ext cx="2600392" cy="230832"/>
          </a:xfrm>
          <a:prstGeom prst="rect">
            <a:avLst/>
          </a:prstGeom>
          <a:noFill/>
        </p:spPr>
        <p:txBody>
          <a:bodyPr wrap="none" rtlCol="0">
            <a:spAutoFit/>
          </a:bodyPr>
          <a:lstStyle/>
          <a:p>
            <a:r>
              <a:rPr lang="sv-SE" sz="900" i="1" dirty="0">
                <a:latin typeface="Arial" panose="020B0604020202020204" pitchFamily="34" charset="0"/>
                <a:cs typeface="Arial" panose="020B0604020202020204" pitchFamily="34" charset="0"/>
              </a:rPr>
              <a:t>Antal svar: 30</a:t>
            </a:r>
          </a:p>
        </p:txBody>
      </p:sp>
      <p:graphicFrame>
        <p:nvGraphicFramePr>
          <p:cNvPr id="2" name="Diagram 1">
            <a:extLst>
              <a:ext uri="{FF2B5EF4-FFF2-40B4-BE49-F238E27FC236}">
                <a16:creationId xmlns:a16="http://schemas.microsoft.com/office/drawing/2014/main" id="{2EC27BCB-712C-898F-910B-01A6BEA8694C}"/>
              </a:ext>
            </a:extLst>
          </p:cNvPr>
          <p:cNvGraphicFramePr/>
          <p:nvPr>
            <p:extLst>
              <p:ext uri="{D42A27DB-BD31-4B8C-83A1-F6EECF244321}">
                <p14:modId xmlns:p14="http://schemas.microsoft.com/office/powerpoint/2010/main" val="1760747425"/>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17059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12</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Pratar dina boendestödjare med dig så att du förstår vad de menar?</a:t>
            </a:r>
          </a:p>
        </p:txBody>
      </p:sp>
      <p:sp>
        <p:nvSpPr>
          <p:cNvPr id="10" name="textruta 9">
            <a:extLst>
              <a:ext uri="{FF2B5EF4-FFF2-40B4-BE49-F238E27FC236}">
                <a16:creationId xmlns:a16="http://schemas.microsoft.com/office/drawing/2014/main" id="{3291715A-1CD1-6848-8B3D-311FB8E34DCA}"/>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
        <p:nvSpPr>
          <p:cNvPr id="9" name="textruta 8">
            <a:extLst>
              <a:ext uri="{FF2B5EF4-FFF2-40B4-BE49-F238E27FC236}">
                <a16:creationId xmlns:a16="http://schemas.microsoft.com/office/drawing/2014/main" id="{D2C95FFD-D2D4-E044-ADF9-71BCC68C6433}"/>
              </a:ext>
            </a:extLst>
          </p:cNvPr>
          <p:cNvSpPr txBox="1"/>
          <p:nvPr/>
        </p:nvSpPr>
        <p:spPr>
          <a:xfrm>
            <a:off x="416496" y="6437948"/>
            <a:ext cx="1120820" cy="230832"/>
          </a:xfrm>
          <a:prstGeom prst="rect">
            <a:avLst/>
          </a:prstGeom>
          <a:noFill/>
        </p:spPr>
        <p:txBody>
          <a:bodyPr wrap="none" rtlCol="0">
            <a:spAutoFit/>
          </a:bodyPr>
          <a:lstStyle/>
          <a:p>
            <a:endParaRPr sz="900" i="1" dirty="0">
              <a:latin typeface="Arial" panose="020B0604020202020204" pitchFamily="34" charset="0"/>
              <a:cs typeface="Arial" panose="020B0604020202020204" pitchFamily="34" charset="0"/>
            </a:endParaRPr>
          </a:p>
        </p:txBody>
      </p:sp>
      <p:graphicFrame>
        <p:nvGraphicFramePr>
          <p:cNvPr id="4" name="Tabell 10">
            <a:extLst>
              <a:ext uri="{FF2B5EF4-FFF2-40B4-BE49-F238E27FC236}">
                <a16:creationId xmlns:a16="http://schemas.microsoft.com/office/drawing/2014/main" id="{6A465BC0-DFF1-A380-0904-4401EC393A94}"/>
              </a:ext>
            </a:extLst>
          </p:cNvPr>
          <p:cNvGraphicFramePr>
            <a:graphicFrameLocks noGrp="1"/>
          </p:cNvGraphicFramePr>
          <p:nvPr>
            <p:extLst>
              <p:ext uri="{D42A27DB-BD31-4B8C-83A1-F6EECF244321}">
                <p14:modId xmlns:p14="http://schemas.microsoft.com/office/powerpoint/2010/main" val="317312137"/>
              </p:ext>
            </p:extLst>
          </p:nvPr>
        </p:nvGraphicFramePr>
        <p:xfrm>
          <a:off x="376541" y="2590291"/>
          <a:ext cx="9104404" cy="8503240"/>
        </p:xfrm>
        <a:graphic>
          <a:graphicData uri="http://schemas.openxmlformats.org/drawingml/2006/table">
            <a:tbl>
              <a:tblPr firstRow="1" bandRow="1">
                <a:tableStyleId>{5C22544A-7EE6-4342-B048-85BDC9FD1C3A}</a:tableStyleId>
              </a:tblPr>
              <a:tblGrid>
                <a:gridCol w="1703848">
                  <a:extLst>
                    <a:ext uri="{9D8B030D-6E8A-4147-A177-3AD203B41FA5}">
                      <a16:colId xmlns:a16="http://schemas.microsoft.com/office/drawing/2014/main" val="60862922"/>
                    </a:ext>
                  </a:extLst>
                </a:gridCol>
                <a:gridCol w="616713">
                  <a:extLst>
                    <a:ext uri="{9D8B030D-6E8A-4147-A177-3AD203B41FA5}">
                      <a16:colId xmlns:a16="http://schemas.microsoft.com/office/drawing/2014/main" val="2552912878"/>
                    </a:ext>
                  </a:extLst>
                </a:gridCol>
                <a:gridCol w="616713">
                  <a:extLst>
                    <a:ext uri="{9D8B030D-6E8A-4147-A177-3AD203B41FA5}">
                      <a16:colId xmlns:a16="http://schemas.microsoft.com/office/drawing/2014/main" val="665048079"/>
                    </a:ext>
                  </a:extLst>
                </a:gridCol>
                <a:gridCol w="616713">
                  <a:extLst>
                    <a:ext uri="{9D8B030D-6E8A-4147-A177-3AD203B41FA5}">
                      <a16:colId xmlns:a16="http://schemas.microsoft.com/office/drawing/2014/main" val="511478028"/>
                    </a:ext>
                  </a:extLst>
                </a:gridCol>
                <a:gridCol w="616713">
                  <a:extLst>
                    <a:ext uri="{9D8B030D-6E8A-4147-A177-3AD203B41FA5}">
                      <a16:colId xmlns:a16="http://schemas.microsoft.com/office/drawing/2014/main" val="3760542871"/>
                    </a:ext>
                  </a:extLst>
                </a:gridCol>
                <a:gridCol w="616713">
                  <a:extLst>
                    <a:ext uri="{9D8B030D-6E8A-4147-A177-3AD203B41FA5}">
                      <a16:colId xmlns:a16="http://schemas.microsoft.com/office/drawing/2014/main" val="1444345196"/>
                    </a:ext>
                  </a:extLst>
                </a:gridCol>
                <a:gridCol w="616713">
                  <a:extLst>
                    <a:ext uri="{9D8B030D-6E8A-4147-A177-3AD203B41FA5}">
                      <a16:colId xmlns:a16="http://schemas.microsoft.com/office/drawing/2014/main" val="462950667"/>
                    </a:ext>
                  </a:extLst>
                </a:gridCol>
                <a:gridCol w="616713">
                  <a:extLst>
                    <a:ext uri="{9D8B030D-6E8A-4147-A177-3AD203B41FA5}">
                      <a16:colId xmlns:a16="http://schemas.microsoft.com/office/drawing/2014/main" val="2461712625"/>
                    </a:ext>
                  </a:extLst>
                </a:gridCol>
                <a:gridCol w="616713">
                  <a:extLst>
                    <a:ext uri="{9D8B030D-6E8A-4147-A177-3AD203B41FA5}">
                      <a16:colId xmlns:a16="http://schemas.microsoft.com/office/drawing/2014/main" val="3961973622"/>
                    </a:ext>
                  </a:extLst>
                </a:gridCol>
                <a:gridCol w="616713">
                  <a:extLst>
                    <a:ext uri="{9D8B030D-6E8A-4147-A177-3AD203B41FA5}">
                      <a16:colId xmlns:a16="http://schemas.microsoft.com/office/drawing/2014/main" val="2023835404"/>
                    </a:ext>
                  </a:extLst>
                </a:gridCol>
                <a:gridCol w="616713">
                  <a:extLst>
                    <a:ext uri="{9D8B030D-6E8A-4147-A177-3AD203B41FA5}">
                      <a16:colId xmlns:a16="http://schemas.microsoft.com/office/drawing/2014/main" val="3779878620"/>
                    </a:ext>
                  </a:extLst>
                </a:gridCol>
                <a:gridCol w="616713">
                  <a:extLst>
                    <a:ext uri="{9D8B030D-6E8A-4147-A177-3AD203B41FA5}">
                      <a16:colId xmlns:a16="http://schemas.microsoft.com/office/drawing/2014/main" val="1832173635"/>
                    </a:ext>
                  </a:extLst>
                </a:gridCol>
                <a:gridCol w="616713">
                  <a:extLst>
                    <a:ext uri="{9D8B030D-6E8A-4147-A177-3AD203B41FA5}">
                      <a16:colId xmlns:a16="http://schemas.microsoft.com/office/drawing/2014/main" val="3006094766"/>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algn="ctr"/>
                      <a:r>
                        <a:rPr lang="sv-SE" sz="1200" dirty="0">
                          <a:solidFill>
                            <a:schemeClr val="tx1"/>
                          </a:solidFill>
                          <a:latin typeface="Arial" panose="020B0604020202020204" pitchFamily="34" charset="0"/>
                          <a:cs typeface="Arial" panose="020B0604020202020204" pitchFamily="34" charset="0"/>
                        </a:rPr>
                        <a:t>Boendestöd</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dirty="0">
                          <a:solidFill>
                            <a:schemeClr val="tx1"/>
                          </a:solidFill>
                          <a:latin typeface="Arial" panose="020B0604020202020204" pitchFamily="34" charset="0"/>
                          <a:cs typeface="Arial" panose="020B0604020202020204" pitchFamily="34" charset="0"/>
                        </a:rPr>
                        <a:t>Boendestöd</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a:solidFill>
                            <a:schemeClr val="tx1"/>
                          </a:solidFill>
                          <a:latin typeface="Arial" panose="020B0604020202020204" pitchFamily="34" charset="0"/>
                          <a:cs typeface="Arial" panose="020B0604020202020204" pitchFamily="34" charset="0"/>
                        </a:rPr>
                        <a:t>Boendestöd 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algn="ctr"/>
                      <a:r>
                        <a:rPr lang="sv-SE" sz="1200" dirty="0">
                          <a:solidFill>
                            <a:schemeClr val="tx1"/>
                          </a:solidFill>
                          <a:latin typeface="Arial" panose="020B0604020202020204" pitchFamily="34" charset="0"/>
                          <a:cs typeface="Arial" panose="020B0604020202020204" pitchFamily="34" charset="0"/>
                        </a:rPr>
                        <a:t>Vellinge </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dirty="0">
                          <a:solidFill>
                            <a:schemeClr val="tx1"/>
                          </a:solidFill>
                          <a:latin typeface="Arial" panose="020B0604020202020204" pitchFamily="34" charset="0"/>
                          <a:cs typeface="Arial" panose="020B0604020202020204" pitchFamily="34" charset="0"/>
                        </a:rPr>
                        <a:t>{{</a:t>
                      </a:r>
                      <a:r>
                        <a:rPr lang="sv-SE" sz="1200" dirty="0" err="1">
                          <a:solidFill>
                            <a:schemeClr val="tx1"/>
                          </a:solidFill>
                          <a:latin typeface="Arial" panose="020B0604020202020204" pitchFamily="34" charset="0"/>
                          <a:cs typeface="Arial" panose="020B0604020202020204" pitchFamily="34" charset="0"/>
                        </a:rPr>
                        <a:t>municipality_name</a:t>
                      </a:r>
                      <a:r>
                        <a:rPr lang="sv-SE" sz="1200" dirty="0">
                          <a:solidFill>
                            <a:schemeClr val="tx1"/>
                          </a:solidFill>
                          <a:latin typeface="Arial" panose="020B0604020202020204" pitchFamily="34" charset="0"/>
                          <a:cs typeface="Arial" panose="020B0604020202020204" pitchFamily="34" charset="0"/>
                        </a:rPr>
                        <a:t>}} </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Nationellt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Nationellt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2022</a:t>
                      </a:r>
                      <a:endParaRPr sz="1200" b="1">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endParaRPr sz="1200" b="1">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7779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6849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6208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5476</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Alla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88 %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89 %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Några</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18 %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Ingen</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3174720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13</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Förstår dina boendestödjare vad du säger? Resultat för 2023</a:t>
            </a:r>
          </a:p>
        </p:txBody>
      </p:sp>
      <p:sp>
        <p:nvSpPr>
          <p:cNvPr id="10" name="textruta 9">
            <a:extLst>
              <a:ext uri="{FF2B5EF4-FFF2-40B4-BE49-F238E27FC236}">
                <a16:creationId xmlns:a16="http://schemas.microsoft.com/office/drawing/2014/main" id="{56BB2450-DE16-A54F-8861-16A99245BF6D}"/>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196166" y="6437948"/>
            <a:ext cx="2600392" cy="230832"/>
          </a:xfrm>
          <a:prstGeom prst="rect">
            <a:avLst/>
          </a:prstGeom>
          <a:noFill/>
        </p:spPr>
        <p:txBody>
          <a:bodyPr wrap="none" rtlCol="0">
            <a:spAutoFit/>
          </a:bodyPr>
          <a:lstStyle/>
          <a:p>
            <a:r>
              <a:rPr lang="sv-SE" sz="900" i="1" dirty="0">
                <a:latin typeface="Arial" panose="020B0604020202020204" pitchFamily="34" charset="0"/>
                <a:cs typeface="Arial" panose="020B0604020202020204" pitchFamily="34" charset="0"/>
              </a:rPr>
              <a:t>Antal svar: 30</a:t>
            </a:r>
          </a:p>
        </p:txBody>
      </p:sp>
      <p:graphicFrame>
        <p:nvGraphicFramePr>
          <p:cNvPr id="2" name="Diagram 1">
            <a:extLst>
              <a:ext uri="{FF2B5EF4-FFF2-40B4-BE49-F238E27FC236}">
                <a16:creationId xmlns:a16="http://schemas.microsoft.com/office/drawing/2014/main" id="{2A5F65CA-FE12-08F4-6932-45DE610572FD}"/>
              </a:ext>
            </a:extLst>
          </p:cNvPr>
          <p:cNvGraphicFramePr/>
          <p:nvPr>
            <p:extLst>
              <p:ext uri="{D42A27DB-BD31-4B8C-83A1-F6EECF244321}">
                <p14:modId xmlns:p14="http://schemas.microsoft.com/office/powerpoint/2010/main" val="2309816764"/>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47876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14</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Förstår dina boendestödjare vad du säger?</a:t>
            </a:r>
          </a:p>
        </p:txBody>
      </p:sp>
      <p:sp>
        <p:nvSpPr>
          <p:cNvPr id="10" name="textruta 9">
            <a:extLst>
              <a:ext uri="{FF2B5EF4-FFF2-40B4-BE49-F238E27FC236}">
                <a16:creationId xmlns:a16="http://schemas.microsoft.com/office/drawing/2014/main" id="{3291715A-1CD1-6848-8B3D-311FB8E34DCA}"/>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
        <p:nvSpPr>
          <p:cNvPr id="9" name="textruta 8">
            <a:extLst>
              <a:ext uri="{FF2B5EF4-FFF2-40B4-BE49-F238E27FC236}">
                <a16:creationId xmlns:a16="http://schemas.microsoft.com/office/drawing/2014/main" id="{9D39D496-B4E3-2544-8A33-302F905DC8EE}"/>
              </a:ext>
            </a:extLst>
          </p:cNvPr>
          <p:cNvSpPr txBox="1"/>
          <p:nvPr/>
        </p:nvSpPr>
        <p:spPr>
          <a:xfrm>
            <a:off x="416496" y="6437948"/>
            <a:ext cx="1120820" cy="230832"/>
          </a:xfrm>
          <a:prstGeom prst="rect">
            <a:avLst/>
          </a:prstGeom>
          <a:noFill/>
        </p:spPr>
        <p:txBody>
          <a:bodyPr wrap="none" rtlCol="0">
            <a:spAutoFit/>
          </a:bodyPr>
          <a:lstStyle/>
          <a:p>
            <a:endParaRPr sz="900" i="1" dirty="0">
              <a:latin typeface="Arial" panose="020B0604020202020204" pitchFamily="34" charset="0"/>
              <a:cs typeface="Arial" panose="020B0604020202020204" pitchFamily="34" charset="0"/>
            </a:endParaRPr>
          </a:p>
        </p:txBody>
      </p:sp>
      <p:graphicFrame>
        <p:nvGraphicFramePr>
          <p:cNvPr id="4" name="Tabell 10">
            <a:extLst>
              <a:ext uri="{FF2B5EF4-FFF2-40B4-BE49-F238E27FC236}">
                <a16:creationId xmlns:a16="http://schemas.microsoft.com/office/drawing/2014/main" id="{C48CDFA1-7DB5-EDA1-86A0-4BDD0AE5ED89}"/>
              </a:ext>
            </a:extLst>
          </p:cNvPr>
          <p:cNvGraphicFramePr>
            <a:graphicFrameLocks noGrp="1"/>
          </p:cNvGraphicFramePr>
          <p:nvPr>
            <p:extLst>
              <p:ext uri="{D42A27DB-BD31-4B8C-83A1-F6EECF244321}">
                <p14:modId xmlns:p14="http://schemas.microsoft.com/office/powerpoint/2010/main" val="846511792"/>
              </p:ext>
            </p:extLst>
          </p:nvPr>
        </p:nvGraphicFramePr>
        <p:xfrm>
          <a:off x="376541" y="2590291"/>
          <a:ext cx="9104404" cy="8503240"/>
        </p:xfrm>
        <a:graphic>
          <a:graphicData uri="http://schemas.openxmlformats.org/drawingml/2006/table">
            <a:tbl>
              <a:tblPr firstRow="1" bandRow="1">
                <a:tableStyleId>{5C22544A-7EE6-4342-B048-85BDC9FD1C3A}</a:tableStyleId>
              </a:tblPr>
              <a:tblGrid>
                <a:gridCol w="1703848">
                  <a:extLst>
                    <a:ext uri="{9D8B030D-6E8A-4147-A177-3AD203B41FA5}">
                      <a16:colId xmlns:a16="http://schemas.microsoft.com/office/drawing/2014/main" val="60862922"/>
                    </a:ext>
                  </a:extLst>
                </a:gridCol>
                <a:gridCol w="616713">
                  <a:extLst>
                    <a:ext uri="{9D8B030D-6E8A-4147-A177-3AD203B41FA5}">
                      <a16:colId xmlns:a16="http://schemas.microsoft.com/office/drawing/2014/main" val="2552912878"/>
                    </a:ext>
                  </a:extLst>
                </a:gridCol>
                <a:gridCol w="616713">
                  <a:extLst>
                    <a:ext uri="{9D8B030D-6E8A-4147-A177-3AD203B41FA5}">
                      <a16:colId xmlns:a16="http://schemas.microsoft.com/office/drawing/2014/main" val="665048079"/>
                    </a:ext>
                  </a:extLst>
                </a:gridCol>
                <a:gridCol w="616713">
                  <a:extLst>
                    <a:ext uri="{9D8B030D-6E8A-4147-A177-3AD203B41FA5}">
                      <a16:colId xmlns:a16="http://schemas.microsoft.com/office/drawing/2014/main" val="511478028"/>
                    </a:ext>
                  </a:extLst>
                </a:gridCol>
                <a:gridCol w="616713">
                  <a:extLst>
                    <a:ext uri="{9D8B030D-6E8A-4147-A177-3AD203B41FA5}">
                      <a16:colId xmlns:a16="http://schemas.microsoft.com/office/drawing/2014/main" val="3760542871"/>
                    </a:ext>
                  </a:extLst>
                </a:gridCol>
                <a:gridCol w="616713">
                  <a:extLst>
                    <a:ext uri="{9D8B030D-6E8A-4147-A177-3AD203B41FA5}">
                      <a16:colId xmlns:a16="http://schemas.microsoft.com/office/drawing/2014/main" val="1444345196"/>
                    </a:ext>
                  </a:extLst>
                </a:gridCol>
                <a:gridCol w="616713">
                  <a:extLst>
                    <a:ext uri="{9D8B030D-6E8A-4147-A177-3AD203B41FA5}">
                      <a16:colId xmlns:a16="http://schemas.microsoft.com/office/drawing/2014/main" val="462950667"/>
                    </a:ext>
                  </a:extLst>
                </a:gridCol>
                <a:gridCol w="616713">
                  <a:extLst>
                    <a:ext uri="{9D8B030D-6E8A-4147-A177-3AD203B41FA5}">
                      <a16:colId xmlns:a16="http://schemas.microsoft.com/office/drawing/2014/main" val="2461712625"/>
                    </a:ext>
                  </a:extLst>
                </a:gridCol>
                <a:gridCol w="616713">
                  <a:extLst>
                    <a:ext uri="{9D8B030D-6E8A-4147-A177-3AD203B41FA5}">
                      <a16:colId xmlns:a16="http://schemas.microsoft.com/office/drawing/2014/main" val="3961973622"/>
                    </a:ext>
                  </a:extLst>
                </a:gridCol>
                <a:gridCol w="616713">
                  <a:extLst>
                    <a:ext uri="{9D8B030D-6E8A-4147-A177-3AD203B41FA5}">
                      <a16:colId xmlns:a16="http://schemas.microsoft.com/office/drawing/2014/main" val="2023835404"/>
                    </a:ext>
                  </a:extLst>
                </a:gridCol>
                <a:gridCol w="616713">
                  <a:extLst>
                    <a:ext uri="{9D8B030D-6E8A-4147-A177-3AD203B41FA5}">
                      <a16:colId xmlns:a16="http://schemas.microsoft.com/office/drawing/2014/main" val="3779878620"/>
                    </a:ext>
                  </a:extLst>
                </a:gridCol>
                <a:gridCol w="616713">
                  <a:extLst>
                    <a:ext uri="{9D8B030D-6E8A-4147-A177-3AD203B41FA5}">
                      <a16:colId xmlns:a16="http://schemas.microsoft.com/office/drawing/2014/main" val="1832173635"/>
                    </a:ext>
                  </a:extLst>
                </a:gridCol>
                <a:gridCol w="616713">
                  <a:extLst>
                    <a:ext uri="{9D8B030D-6E8A-4147-A177-3AD203B41FA5}">
                      <a16:colId xmlns:a16="http://schemas.microsoft.com/office/drawing/2014/main" val="3006094766"/>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algn="ctr"/>
                      <a:r>
                        <a:rPr lang="sv-SE" sz="1200" dirty="0">
                          <a:solidFill>
                            <a:schemeClr val="tx1"/>
                          </a:solidFill>
                          <a:latin typeface="Arial" panose="020B0604020202020204" pitchFamily="34" charset="0"/>
                          <a:cs typeface="Arial" panose="020B0604020202020204" pitchFamily="34" charset="0"/>
                        </a:rPr>
                        <a:t>Boendestöd</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dirty="0">
                          <a:solidFill>
                            <a:schemeClr val="tx1"/>
                          </a:solidFill>
                          <a:latin typeface="Arial" panose="020B0604020202020204" pitchFamily="34" charset="0"/>
                          <a:cs typeface="Arial" panose="020B0604020202020204" pitchFamily="34" charset="0"/>
                        </a:rPr>
                        <a:t>Boendestöd</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a:solidFill>
                            <a:schemeClr val="tx1"/>
                          </a:solidFill>
                          <a:latin typeface="Arial" panose="020B0604020202020204" pitchFamily="34" charset="0"/>
                          <a:cs typeface="Arial" panose="020B0604020202020204" pitchFamily="34" charset="0"/>
                        </a:rPr>
                        <a:t>Boendestöd 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algn="ctr"/>
                      <a:r>
                        <a:rPr lang="sv-SE" sz="1200" dirty="0">
                          <a:solidFill>
                            <a:schemeClr val="tx1"/>
                          </a:solidFill>
                          <a:latin typeface="Arial" panose="020B0604020202020204" pitchFamily="34" charset="0"/>
                          <a:cs typeface="Arial" panose="020B0604020202020204" pitchFamily="34" charset="0"/>
                        </a:rPr>
                        <a:t>Vellinge </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dirty="0">
                          <a:solidFill>
                            <a:schemeClr val="tx1"/>
                          </a:solidFill>
                          <a:latin typeface="Arial" panose="020B0604020202020204" pitchFamily="34" charset="0"/>
                          <a:cs typeface="Arial" panose="020B0604020202020204" pitchFamily="34" charset="0"/>
                        </a:rPr>
                        <a:t>{{</a:t>
                      </a:r>
                      <a:r>
                        <a:rPr lang="sv-SE" sz="1200" dirty="0" err="1">
                          <a:solidFill>
                            <a:schemeClr val="tx1"/>
                          </a:solidFill>
                          <a:latin typeface="Arial" panose="020B0604020202020204" pitchFamily="34" charset="0"/>
                          <a:cs typeface="Arial" panose="020B0604020202020204" pitchFamily="34" charset="0"/>
                        </a:rPr>
                        <a:t>municipality_name</a:t>
                      </a:r>
                      <a:r>
                        <a:rPr lang="sv-SE" sz="1200" dirty="0">
                          <a:solidFill>
                            <a:schemeClr val="tx1"/>
                          </a:solidFill>
                          <a:latin typeface="Arial" panose="020B0604020202020204" pitchFamily="34" charset="0"/>
                          <a:cs typeface="Arial" panose="020B0604020202020204" pitchFamily="34" charset="0"/>
                        </a:rPr>
                        <a:t>}} </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Nationellt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Nationellt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2022</a:t>
                      </a:r>
                      <a:endParaRPr sz="1200" b="1">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endParaRPr sz="1200" b="1">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7762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6832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6195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5452</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Alla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88 %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88 %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Några</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Ingen</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3354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15</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Känner du dig trygg med dina boendestödjare? Resultat för 2023</a:t>
            </a:r>
          </a:p>
        </p:txBody>
      </p:sp>
      <p:sp>
        <p:nvSpPr>
          <p:cNvPr id="10" name="textruta 9">
            <a:extLst>
              <a:ext uri="{FF2B5EF4-FFF2-40B4-BE49-F238E27FC236}">
                <a16:creationId xmlns:a16="http://schemas.microsoft.com/office/drawing/2014/main" id="{56BB2450-DE16-A54F-8861-16A99245BF6D}"/>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196166" y="6437948"/>
            <a:ext cx="2600392" cy="230832"/>
          </a:xfrm>
          <a:prstGeom prst="rect">
            <a:avLst/>
          </a:prstGeom>
          <a:noFill/>
        </p:spPr>
        <p:txBody>
          <a:bodyPr wrap="none" rtlCol="0">
            <a:spAutoFit/>
          </a:bodyPr>
          <a:lstStyle/>
          <a:p>
            <a:r>
              <a:rPr lang="sv-SE" sz="900" i="1" dirty="0">
                <a:latin typeface="Arial" panose="020B0604020202020204" pitchFamily="34" charset="0"/>
                <a:cs typeface="Arial" panose="020B0604020202020204" pitchFamily="34" charset="0"/>
              </a:rPr>
              <a:t>Antal svar: 28</a:t>
            </a:r>
          </a:p>
        </p:txBody>
      </p:sp>
      <p:graphicFrame>
        <p:nvGraphicFramePr>
          <p:cNvPr id="2" name="Diagram 1">
            <a:extLst>
              <a:ext uri="{FF2B5EF4-FFF2-40B4-BE49-F238E27FC236}">
                <a16:creationId xmlns:a16="http://schemas.microsoft.com/office/drawing/2014/main" id="{B687189B-8FBF-86F2-5742-36B9F42B01F7}"/>
              </a:ext>
            </a:extLst>
          </p:cNvPr>
          <p:cNvGraphicFramePr/>
          <p:nvPr>
            <p:extLst>
              <p:ext uri="{D42A27DB-BD31-4B8C-83A1-F6EECF244321}">
                <p14:modId xmlns:p14="http://schemas.microsoft.com/office/powerpoint/2010/main" val="405568713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20084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16</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Känner du dig trygg med dina boendestödjare?</a:t>
            </a:r>
          </a:p>
        </p:txBody>
      </p:sp>
      <p:sp>
        <p:nvSpPr>
          <p:cNvPr id="10" name="textruta 9">
            <a:extLst>
              <a:ext uri="{FF2B5EF4-FFF2-40B4-BE49-F238E27FC236}">
                <a16:creationId xmlns:a16="http://schemas.microsoft.com/office/drawing/2014/main" id="{3291715A-1CD1-6848-8B3D-311FB8E34DCA}"/>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
        <p:nvSpPr>
          <p:cNvPr id="9" name="textruta 8">
            <a:extLst>
              <a:ext uri="{FF2B5EF4-FFF2-40B4-BE49-F238E27FC236}">
                <a16:creationId xmlns:a16="http://schemas.microsoft.com/office/drawing/2014/main" id="{B0B15225-5405-EC4D-B5DA-3F05562A90AE}"/>
              </a:ext>
            </a:extLst>
          </p:cNvPr>
          <p:cNvSpPr txBox="1"/>
          <p:nvPr/>
        </p:nvSpPr>
        <p:spPr>
          <a:xfrm>
            <a:off x="416496" y="6437948"/>
            <a:ext cx="1120820" cy="230832"/>
          </a:xfrm>
          <a:prstGeom prst="rect">
            <a:avLst/>
          </a:prstGeom>
          <a:noFill/>
        </p:spPr>
        <p:txBody>
          <a:bodyPr wrap="none" rtlCol="0">
            <a:spAutoFit/>
          </a:bodyPr>
          <a:lstStyle/>
          <a:p>
            <a:endParaRPr sz="900" i="1" dirty="0">
              <a:latin typeface="Arial" panose="020B0604020202020204" pitchFamily="34" charset="0"/>
              <a:cs typeface="Arial" panose="020B0604020202020204" pitchFamily="34" charset="0"/>
            </a:endParaRPr>
          </a:p>
        </p:txBody>
      </p:sp>
      <p:graphicFrame>
        <p:nvGraphicFramePr>
          <p:cNvPr id="4" name="Tabell 10">
            <a:extLst>
              <a:ext uri="{FF2B5EF4-FFF2-40B4-BE49-F238E27FC236}">
                <a16:creationId xmlns:a16="http://schemas.microsoft.com/office/drawing/2014/main" id="{7A46894E-94A7-1465-E9E9-E2DB03888EAC}"/>
              </a:ext>
            </a:extLst>
          </p:cNvPr>
          <p:cNvGraphicFramePr>
            <a:graphicFrameLocks noGrp="1"/>
          </p:cNvGraphicFramePr>
          <p:nvPr>
            <p:extLst>
              <p:ext uri="{D42A27DB-BD31-4B8C-83A1-F6EECF244321}">
                <p14:modId xmlns:p14="http://schemas.microsoft.com/office/powerpoint/2010/main" val="2963383172"/>
              </p:ext>
            </p:extLst>
          </p:nvPr>
        </p:nvGraphicFramePr>
        <p:xfrm>
          <a:off x="376541" y="2590291"/>
          <a:ext cx="9104404" cy="8503240"/>
        </p:xfrm>
        <a:graphic>
          <a:graphicData uri="http://schemas.openxmlformats.org/drawingml/2006/table">
            <a:tbl>
              <a:tblPr firstRow="1" bandRow="1">
                <a:tableStyleId>{5C22544A-7EE6-4342-B048-85BDC9FD1C3A}</a:tableStyleId>
              </a:tblPr>
              <a:tblGrid>
                <a:gridCol w="1703848">
                  <a:extLst>
                    <a:ext uri="{9D8B030D-6E8A-4147-A177-3AD203B41FA5}">
                      <a16:colId xmlns:a16="http://schemas.microsoft.com/office/drawing/2014/main" val="60862922"/>
                    </a:ext>
                  </a:extLst>
                </a:gridCol>
                <a:gridCol w="616713">
                  <a:extLst>
                    <a:ext uri="{9D8B030D-6E8A-4147-A177-3AD203B41FA5}">
                      <a16:colId xmlns:a16="http://schemas.microsoft.com/office/drawing/2014/main" val="2552912878"/>
                    </a:ext>
                  </a:extLst>
                </a:gridCol>
                <a:gridCol w="616713">
                  <a:extLst>
                    <a:ext uri="{9D8B030D-6E8A-4147-A177-3AD203B41FA5}">
                      <a16:colId xmlns:a16="http://schemas.microsoft.com/office/drawing/2014/main" val="665048079"/>
                    </a:ext>
                  </a:extLst>
                </a:gridCol>
                <a:gridCol w="616713">
                  <a:extLst>
                    <a:ext uri="{9D8B030D-6E8A-4147-A177-3AD203B41FA5}">
                      <a16:colId xmlns:a16="http://schemas.microsoft.com/office/drawing/2014/main" val="511478028"/>
                    </a:ext>
                  </a:extLst>
                </a:gridCol>
                <a:gridCol w="616713">
                  <a:extLst>
                    <a:ext uri="{9D8B030D-6E8A-4147-A177-3AD203B41FA5}">
                      <a16:colId xmlns:a16="http://schemas.microsoft.com/office/drawing/2014/main" val="3760542871"/>
                    </a:ext>
                  </a:extLst>
                </a:gridCol>
                <a:gridCol w="616713">
                  <a:extLst>
                    <a:ext uri="{9D8B030D-6E8A-4147-A177-3AD203B41FA5}">
                      <a16:colId xmlns:a16="http://schemas.microsoft.com/office/drawing/2014/main" val="1444345196"/>
                    </a:ext>
                  </a:extLst>
                </a:gridCol>
                <a:gridCol w="616713">
                  <a:extLst>
                    <a:ext uri="{9D8B030D-6E8A-4147-A177-3AD203B41FA5}">
                      <a16:colId xmlns:a16="http://schemas.microsoft.com/office/drawing/2014/main" val="462950667"/>
                    </a:ext>
                  </a:extLst>
                </a:gridCol>
                <a:gridCol w="616713">
                  <a:extLst>
                    <a:ext uri="{9D8B030D-6E8A-4147-A177-3AD203B41FA5}">
                      <a16:colId xmlns:a16="http://schemas.microsoft.com/office/drawing/2014/main" val="2461712625"/>
                    </a:ext>
                  </a:extLst>
                </a:gridCol>
                <a:gridCol w="616713">
                  <a:extLst>
                    <a:ext uri="{9D8B030D-6E8A-4147-A177-3AD203B41FA5}">
                      <a16:colId xmlns:a16="http://schemas.microsoft.com/office/drawing/2014/main" val="3961973622"/>
                    </a:ext>
                  </a:extLst>
                </a:gridCol>
                <a:gridCol w="616713">
                  <a:extLst>
                    <a:ext uri="{9D8B030D-6E8A-4147-A177-3AD203B41FA5}">
                      <a16:colId xmlns:a16="http://schemas.microsoft.com/office/drawing/2014/main" val="2023835404"/>
                    </a:ext>
                  </a:extLst>
                </a:gridCol>
                <a:gridCol w="616713">
                  <a:extLst>
                    <a:ext uri="{9D8B030D-6E8A-4147-A177-3AD203B41FA5}">
                      <a16:colId xmlns:a16="http://schemas.microsoft.com/office/drawing/2014/main" val="3779878620"/>
                    </a:ext>
                  </a:extLst>
                </a:gridCol>
                <a:gridCol w="616713">
                  <a:extLst>
                    <a:ext uri="{9D8B030D-6E8A-4147-A177-3AD203B41FA5}">
                      <a16:colId xmlns:a16="http://schemas.microsoft.com/office/drawing/2014/main" val="1832173635"/>
                    </a:ext>
                  </a:extLst>
                </a:gridCol>
                <a:gridCol w="616713">
                  <a:extLst>
                    <a:ext uri="{9D8B030D-6E8A-4147-A177-3AD203B41FA5}">
                      <a16:colId xmlns:a16="http://schemas.microsoft.com/office/drawing/2014/main" val="3006094766"/>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algn="ctr"/>
                      <a:r>
                        <a:rPr lang="sv-SE" sz="1200" dirty="0">
                          <a:solidFill>
                            <a:schemeClr val="tx1"/>
                          </a:solidFill>
                          <a:latin typeface="Arial" panose="020B0604020202020204" pitchFamily="34" charset="0"/>
                          <a:cs typeface="Arial" panose="020B0604020202020204" pitchFamily="34" charset="0"/>
                        </a:rPr>
                        <a:t>Boendestöd</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dirty="0">
                          <a:solidFill>
                            <a:schemeClr val="tx1"/>
                          </a:solidFill>
                          <a:latin typeface="Arial" panose="020B0604020202020204" pitchFamily="34" charset="0"/>
                          <a:cs typeface="Arial" panose="020B0604020202020204" pitchFamily="34" charset="0"/>
                        </a:rPr>
                        <a:t>Boendestöd</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a:solidFill>
                            <a:schemeClr val="tx1"/>
                          </a:solidFill>
                          <a:latin typeface="Arial" panose="020B0604020202020204" pitchFamily="34" charset="0"/>
                          <a:cs typeface="Arial" panose="020B0604020202020204" pitchFamily="34" charset="0"/>
                        </a:rPr>
                        <a:t>Boendestöd 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algn="ctr"/>
                      <a:r>
                        <a:rPr lang="sv-SE" sz="1200" dirty="0">
                          <a:solidFill>
                            <a:schemeClr val="tx1"/>
                          </a:solidFill>
                          <a:latin typeface="Arial" panose="020B0604020202020204" pitchFamily="34" charset="0"/>
                          <a:cs typeface="Arial" panose="020B0604020202020204" pitchFamily="34" charset="0"/>
                        </a:rPr>
                        <a:t>Vellinge </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dirty="0">
                          <a:solidFill>
                            <a:schemeClr val="tx1"/>
                          </a:solidFill>
                          <a:latin typeface="Arial" panose="020B0604020202020204" pitchFamily="34" charset="0"/>
                          <a:cs typeface="Arial" panose="020B0604020202020204" pitchFamily="34" charset="0"/>
                        </a:rPr>
                        <a:t>{{</a:t>
                      </a:r>
                      <a:r>
                        <a:rPr lang="sv-SE" sz="1200" dirty="0" err="1">
                          <a:solidFill>
                            <a:schemeClr val="tx1"/>
                          </a:solidFill>
                          <a:latin typeface="Arial" panose="020B0604020202020204" pitchFamily="34" charset="0"/>
                          <a:cs typeface="Arial" panose="020B0604020202020204" pitchFamily="34" charset="0"/>
                        </a:rPr>
                        <a:t>municipality_name</a:t>
                      </a:r>
                      <a:r>
                        <a:rPr lang="sv-SE" sz="1200" dirty="0">
                          <a:solidFill>
                            <a:schemeClr val="tx1"/>
                          </a:solidFill>
                          <a:latin typeface="Arial" panose="020B0604020202020204" pitchFamily="34" charset="0"/>
                          <a:cs typeface="Arial" panose="020B0604020202020204" pitchFamily="34" charset="0"/>
                        </a:rPr>
                        <a:t>}} </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Nationellt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Nationellt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2022</a:t>
                      </a:r>
                      <a:endParaRPr sz="1200" b="1">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endParaRPr sz="1200" b="1">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7785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6884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6209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5484</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Alla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89 %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89 %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Några</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14 %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16 %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16 %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Ingen</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3467893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17</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Vet du vem du ska prata med om något med ditt boendestöd är dåligt? Resultat för 2023</a:t>
            </a:r>
          </a:p>
        </p:txBody>
      </p:sp>
      <p:sp>
        <p:nvSpPr>
          <p:cNvPr id="10" name="textruta 9">
            <a:extLst>
              <a:ext uri="{FF2B5EF4-FFF2-40B4-BE49-F238E27FC236}">
                <a16:creationId xmlns:a16="http://schemas.microsoft.com/office/drawing/2014/main" id="{56BB2450-DE16-A54F-8861-16A99245BF6D}"/>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196166" y="6437948"/>
            <a:ext cx="2600392" cy="230832"/>
          </a:xfrm>
          <a:prstGeom prst="rect">
            <a:avLst/>
          </a:prstGeom>
          <a:noFill/>
        </p:spPr>
        <p:txBody>
          <a:bodyPr wrap="none" rtlCol="0">
            <a:spAutoFit/>
          </a:bodyPr>
          <a:lstStyle/>
          <a:p>
            <a:r>
              <a:rPr lang="sv-SE" sz="900" i="1" dirty="0">
                <a:latin typeface="Arial" panose="020B0604020202020204" pitchFamily="34" charset="0"/>
                <a:cs typeface="Arial" panose="020B0604020202020204" pitchFamily="34" charset="0"/>
              </a:rPr>
              <a:t>Antal svar: 30</a:t>
            </a:r>
          </a:p>
        </p:txBody>
      </p:sp>
      <p:graphicFrame>
        <p:nvGraphicFramePr>
          <p:cNvPr id="2" name="Diagram 1">
            <a:extLst>
              <a:ext uri="{FF2B5EF4-FFF2-40B4-BE49-F238E27FC236}">
                <a16:creationId xmlns:a16="http://schemas.microsoft.com/office/drawing/2014/main" id="{23966F43-036B-5372-7535-C084ACC2DEF9}"/>
              </a:ext>
            </a:extLst>
          </p:cNvPr>
          <p:cNvGraphicFramePr/>
          <p:nvPr>
            <p:extLst>
              <p:ext uri="{D42A27DB-BD31-4B8C-83A1-F6EECF244321}">
                <p14:modId xmlns:p14="http://schemas.microsoft.com/office/powerpoint/2010/main" val="3313959043"/>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01437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18</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Vet du vem du ska prata med om något med ditt boendestöd är dåligt?</a:t>
            </a:r>
          </a:p>
        </p:txBody>
      </p:sp>
      <p:sp>
        <p:nvSpPr>
          <p:cNvPr id="10" name="textruta 9">
            <a:extLst>
              <a:ext uri="{FF2B5EF4-FFF2-40B4-BE49-F238E27FC236}">
                <a16:creationId xmlns:a16="http://schemas.microsoft.com/office/drawing/2014/main" id="{3291715A-1CD1-6848-8B3D-311FB8E34DCA}"/>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
        <p:nvSpPr>
          <p:cNvPr id="9" name="textruta 8">
            <a:extLst>
              <a:ext uri="{FF2B5EF4-FFF2-40B4-BE49-F238E27FC236}">
                <a16:creationId xmlns:a16="http://schemas.microsoft.com/office/drawing/2014/main" id="{761B1DE5-6395-9E41-9167-F7CC7E5C0BBF}"/>
              </a:ext>
            </a:extLst>
          </p:cNvPr>
          <p:cNvSpPr txBox="1"/>
          <p:nvPr/>
        </p:nvSpPr>
        <p:spPr>
          <a:xfrm>
            <a:off x="416496" y="6437948"/>
            <a:ext cx="1120820" cy="230832"/>
          </a:xfrm>
          <a:prstGeom prst="rect">
            <a:avLst/>
          </a:prstGeom>
          <a:noFill/>
        </p:spPr>
        <p:txBody>
          <a:bodyPr wrap="none" rtlCol="0">
            <a:spAutoFit/>
          </a:bodyPr>
          <a:lstStyle/>
          <a:p>
            <a:endParaRPr sz="900" i="1" dirty="0">
              <a:latin typeface="Arial" panose="020B0604020202020204" pitchFamily="34" charset="0"/>
              <a:cs typeface="Arial" panose="020B0604020202020204" pitchFamily="34" charset="0"/>
            </a:endParaRPr>
          </a:p>
        </p:txBody>
      </p:sp>
      <p:graphicFrame>
        <p:nvGraphicFramePr>
          <p:cNvPr id="4" name="Tabell 10">
            <a:extLst>
              <a:ext uri="{FF2B5EF4-FFF2-40B4-BE49-F238E27FC236}">
                <a16:creationId xmlns:a16="http://schemas.microsoft.com/office/drawing/2014/main" id="{AD309A84-B3BB-67E5-CE60-ADD52024606A}"/>
              </a:ext>
            </a:extLst>
          </p:cNvPr>
          <p:cNvGraphicFramePr>
            <a:graphicFrameLocks noGrp="1"/>
          </p:cNvGraphicFramePr>
          <p:nvPr>
            <p:extLst>
              <p:ext uri="{D42A27DB-BD31-4B8C-83A1-F6EECF244321}">
                <p14:modId xmlns:p14="http://schemas.microsoft.com/office/powerpoint/2010/main" val="513752194"/>
              </p:ext>
            </p:extLst>
          </p:nvPr>
        </p:nvGraphicFramePr>
        <p:xfrm>
          <a:off x="376541" y="2590291"/>
          <a:ext cx="9104404" cy="8503240"/>
        </p:xfrm>
        <a:graphic>
          <a:graphicData uri="http://schemas.openxmlformats.org/drawingml/2006/table">
            <a:tbl>
              <a:tblPr firstRow="1" bandRow="1">
                <a:tableStyleId>{5C22544A-7EE6-4342-B048-85BDC9FD1C3A}</a:tableStyleId>
              </a:tblPr>
              <a:tblGrid>
                <a:gridCol w="1703848">
                  <a:extLst>
                    <a:ext uri="{9D8B030D-6E8A-4147-A177-3AD203B41FA5}">
                      <a16:colId xmlns:a16="http://schemas.microsoft.com/office/drawing/2014/main" val="60862922"/>
                    </a:ext>
                  </a:extLst>
                </a:gridCol>
                <a:gridCol w="616713">
                  <a:extLst>
                    <a:ext uri="{9D8B030D-6E8A-4147-A177-3AD203B41FA5}">
                      <a16:colId xmlns:a16="http://schemas.microsoft.com/office/drawing/2014/main" val="2552912878"/>
                    </a:ext>
                  </a:extLst>
                </a:gridCol>
                <a:gridCol w="616713">
                  <a:extLst>
                    <a:ext uri="{9D8B030D-6E8A-4147-A177-3AD203B41FA5}">
                      <a16:colId xmlns:a16="http://schemas.microsoft.com/office/drawing/2014/main" val="665048079"/>
                    </a:ext>
                  </a:extLst>
                </a:gridCol>
                <a:gridCol w="616713">
                  <a:extLst>
                    <a:ext uri="{9D8B030D-6E8A-4147-A177-3AD203B41FA5}">
                      <a16:colId xmlns:a16="http://schemas.microsoft.com/office/drawing/2014/main" val="511478028"/>
                    </a:ext>
                  </a:extLst>
                </a:gridCol>
                <a:gridCol w="616713">
                  <a:extLst>
                    <a:ext uri="{9D8B030D-6E8A-4147-A177-3AD203B41FA5}">
                      <a16:colId xmlns:a16="http://schemas.microsoft.com/office/drawing/2014/main" val="3760542871"/>
                    </a:ext>
                  </a:extLst>
                </a:gridCol>
                <a:gridCol w="616713">
                  <a:extLst>
                    <a:ext uri="{9D8B030D-6E8A-4147-A177-3AD203B41FA5}">
                      <a16:colId xmlns:a16="http://schemas.microsoft.com/office/drawing/2014/main" val="1444345196"/>
                    </a:ext>
                  </a:extLst>
                </a:gridCol>
                <a:gridCol w="616713">
                  <a:extLst>
                    <a:ext uri="{9D8B030D-6E8A-4147-A177-3AD203B41FA5}">
                      <a16:colId xmlns:a16="http://schemas.microsoft.com/office/drawing/2014/main" val="462950667"/>
                    </a:ext>
                  </a:extLst>
                </a:gridCol>
                <a:gridCol w="616713">
                  <a:extLst>
                    <a:ext uri="{9D8B030D-6E8A-4147-A177-3AD203B41FA5}">
                      <a16:colId xmlns:a16="http://schemas.microsoft.com/office/drawing/2014/main" val="2461712625"/>
                    </a:ext>
                  </a:extLst>
                </a:gridCol>
                <a:gridCol w="616713">
                  <a:extLst>
                    <a:ext uri="{9D8B030D-6E8A-4147-A177-3AD203B41FA5}">
                      <a16:colId xmlns:a16="http://schemas.microsoft.com/office/drawing/2014/main" val="3961973622"/>
                    </a:ext>
                  </a:extLst>
                </a:gridCol>
                <a:gridCol w="616713">
                  <a:extLst>
                    <a:ext uri="{9D8B030D-6E8A-4147-A177-3AD203B41FA5}">
                      <a16:colId xmlns:a16="http://schemas.microsoft.com/office/drawing/2014/main" val="2023835404"/>
                    </a:ext>
                  </a:extLst>
                </a:gridCol>
                <a:gridCol w="616713">
                  <a:extLst>
                    <a:ext uri="{9D8B030D-6E8A-4147-A177-3AD203B41FA5}">
                      <a16:colId xmlns:a16="http://schemas.microsoft.com/office/drawing/2014/main" val="3779878620"/>
                    </a:ext>
                  </a:extLst>
                </a:gridCol>
                <a:gridCol w="616713">
                  <a:extLst>
                    <a:ext uri="{9D8B030D-6E8A-4147-A177-3AD203B41FA5}">
                      <a16:colId xmlns:a16="http://schemas.microsoft.com/office/drawing/2014/main" val="1832173635"/>
                    </a:ext>
                  </a:extLst>
                </a:gridCol>
                <a:gridCol w="616713">
                  <a:extLst>
                    <a:ext uri="{9D8B030D-6E8A-4147-A177-3AD203B41FA5}">
                      <a16:colId xmlns:a16="http://schemas.microsoft.com/office/drawing/2014/main" val="3006094766"/>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algn="ctr"/>
                      <a:r>
                        <a:rPr lang="sv-SE" sz="1200" dirty="0">
                          <a:solidFill>
                            <a:schemeClr val="tx1"/>
                          </a:solidFill>
                          <a:latin typeface="Arial" panose="020B0604020202020204" pitchFamily="34" charset="0"/>
                          <a:cs typeface="Arial" panose="020B0604020202020204" pitchFamily="34" charset="0"/>
                        </a:rPr>
                        <a:t>Boendestöd</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dirty="0">
                          <a:solidFill>
                            <a:schemeClr val="tx1"/>
                          </a:solidFill>
                          <a:latin typeface="Arial" panose="020B0604020202020204" pitchFamily="34" charset="0"/>
                          <a:cs typeface="Arial" panose="020B0604020202020204" pitchFamily="34" charset="0"/>
                        </a:rPr>
                        <a:t>Boendestöd</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a:solidFill>
                            <a:schemeClr val="tx1"/>
                          </a:solidFill>
                          <a:latin typeface="Arial" panose="020B0604020202020204" pitchFamily="34" charset="0"/>
                          <a:cs typeface="Arial" panose="020B0604020202020204" pitchFamily="34" charset="0"/>
                        </a:rPr>
                        <a:t>Boendestöd 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algn="ctr"/>
                      <a:r>
                        <a:rPr lang="sv-SE" sz="1200" dirty="0">
                          <a:solidFill>
                            <a:schemeClr val="tx1"/>
                          </a:solidFill>
                          <a:latin typeface="Arial" panose="020B0604020202020204" pitchFamily="34" charset="0"/>
                          <a:cs typeface="Arial" panose="020B0604020202020204" pitchFamily="34" charset="0"/>
                        </a:rPr>
                        <a:t>Vellinge </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dirty="0">
                          <a:solidFill>
                            <a:schemeClr val="tx1"/>
                          </a:solidFill>
                          <a:latin typeface="Arial" panose="020B0604020202020204" pitchFamily="34" charset="0"/>
                          <a:cs typeface="Arial" panose="020B0604020202020204" pitchFamily="34" charset="0"/>
                        </a:rPr>
                        <a:t>{{</a:t>
                      </a:r>
                      <a:r>
                        <a:rPr lang="sv-SE" sz="1200" dirty="0" err="1">
                          <a:solidFill>
                            <a:schemeClr val="tx1"/>
                          </a:solidFill>
                          <a:latin typeface="Arial" panose="020B0604020202020204" pitchFamily="34" charset="0"/>
                          <a:cs typeface="Arial" panose="020B0604020202020204" pitchFamily="34" charset="0"/>
                        </a:rPr>
                        <a:t>municipality_name</a:t>
                      </a:r>
                      <a:r>
                        <a:rPr lang="sv-SE" sz="1200" dirty="0">
                          <a:solidFill>
                            <a:schemeClr val="tx1"/>
                          </a:solidFill>
                          <a:latin typeface="Arial" panose="020B0604020202020204" pitchFamily="34" charset="0"/>
                          <a:cs typeface="Arial" panose="020B0604020202020204" pitchFamily="34" charset="0"/>
                        </a:rPr>
                        <a:t>}} </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Nationellt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Nationellt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2022</a:t>
                      </a:r>
                      <a:endParaRPr sz="1200" b="1">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endParaRPr sz="1200" b="1">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7803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6879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5494</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59 %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78 %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78 %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16 %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16 %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41 %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extLst>
                  <a:ext uri="{0D108BD9-81ED-4DB2-BD59-A6C34878D82A}">
                    <a16:rowId xmlns:a16="http://schemas.microsoft.com/office/drawing/2014/main" val="54894081"/>
                  </a:ext>
                </a:extLst>
              </a:tr>
            </a:tbl>
          </a:graphicData>
        </a:graphic>
      </p:graphicFrame>
    </p:spTree>
    <p:extLst>
      <p:ext uri="{BB962C8B-B14F-4D97-AF65-F5344CB8AC3E}">
        <p14:creationId xmlns:p14="http://schemas.microsoft.com/office/powerpoint/2010/main" val="1106042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19</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Trivs du med dina boendestödjare? Resultat för 2023</a:t>
            </a:r>
          </a:p>
        </p:txBody>
      </p:sp>
      <p:sp>
        <p:nvSpPr>
          <p:cNvPr id="10" name="textruta 9">
            <a:extLst>
              <a:ext uri="{FF2B5EF4-FFF2-40B4-BE49-F238E27FC236}">
                <a16:creationId xmlns:a16="http://schemas.microsoft.com/office/drawing/2014/main" id="{56BB2450-DE16-A54F-8861-16A99245BF6D}"/>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196166" y="6437948"/>
            <a:ext cx="2600392" cy="230832"/>
          </a:xfrm>
          <a:prstGeom prst="rect">
            <a:avLst/>
          </a:prstGeom>
          <a:noFill/>
        </p:spPr>
        <p:txBody>
          <a:bodyPr wrap="none" rtlCol="0">
            <a:spAutoFit/>
          </a:bodyPr>
          <a:lstStyle/>
          <a:p>
            <a:r>
              <a:rPr lang="sv-SE" sz="900" i="1" dirty="0">
                <a:latin typeface="Arial" panose="020B0604020202020204" pitchFamily="34" charset="0"/>
                <a:cs typeface="Arial" panose="020B0604020202020204" pitchFamily="34" charset="0"/>
              </a:rPr>
              <a:t>Antal svar: 30</a:t>
            </a:r>
          </a:p>
        </p:txBody>
      </p:sp>
      <p:graphicFrame>
        <p:nvGraphicFramePr>
          <p:cNvPr id="2" name="Diagram 1">
            <a:extLst>
              <a:ext uri="{FF2B5EF4-FFF2-40B4-BE49-F238E27FC236}">
                <a16:creationId xmlns:a16="http://schemas.microsoft.com/office/drawing/2014/main" id="{409A15EF-E3FB-201F-E8FC-3032EAAF3C5B}"/>
              </a:ext>
            </a:extLst>
          </p:cNvPr>
          <p:cNvGraphicFramePr/>
          <p:nvPr>
            <p:extLst>
              <p:ext uri="{D42A27DB-BD31-4B8C-83A1-F6EECF244321}">
                <p14:modId xmlns:p14="http://schemas.microsoft.com/office/powerpoint/2010/main" val="1986354419"/>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44002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a:xfrm>
            <a:off x="2792760" y="6356352"/>
            <a:ext cx="2228850" cy="365125"/>
          </a:xfrm>
        </p:spPr>
        <p:txBody>
          <a:bodyPr/>
          <a:lstStyle/>
          <a:p>
            <a:fld id="{35DC3D6C-A556-0D48-B15A-DD8A2D5F88FC}" type="slidenum">
              <a:rPr lang="sv-SE">
                <a:latin typeface="Calibri" panose="020F0502020204030204" pitchFamily="34" charset="0"/>
                <a:ea typeface="Arial" charset="0"/>
                <a:cs typeface="Calibri" panose="020F0502020204030204" pitchFamily="34" charset="0"/>
              </a:rPr>
              <a:t>2</a:t>
            </a:fld>
            <a:endParaRPr lang="sv-SE" dirty="0">
              <a:latin typeface="Calibri" panose="020F0502020204030204" pitchFamily="34" charset="0"/>
              <a:ea typeface="Arial" charset="0"/>
              <a:cs typeface="Calibri" panose="020F0502020204030204" pitchFamily="34" charset="0"/>
            </a:endParaRPr>
          </a:p>
        </p:txBody>
      </p:sp>
      <p:sp>
        <p:nvSpPr>
          <p:cNvPr id="14" name="Underrubrik 2">
            <a:extLst>
              <a:ext uri="{FF2B5EF4-FFF2-40B4-BE49-F238E27FC236}">
                <a16:creationId xmlns:a16="http://schemas.microsoft.com/office/drawing/2014/main" id="{6D56AB0C-0A4B-2644-B50E-B80033FCA911}"/>
              </a:ext>
            </a:extLst>
          </p:cNvPr>
          <p:cNvSpPr txBox="1">
            <a:spLocks/>
          </p:cNvSpPr>
          <p:nvPr/>
        </p:nvSpPr>
        <p:spPr bwMode="auto">
          <a:xfrm>
            <a:off x="354373" y="620688"/>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Bakgrund</a:t>
            </a:r>
          </a:p>
        </p:txBody>
      </p:sp>
      <p:sp>
        <p:nvSpPr>
          <p:cNvPr id="15" name="Underrubrik 2">
            <a:extLst>
              <a:ext uri="{FF2B5EF4-FFF2-40B4-BE49-F238E27FC236}">
                <a16:creationId xmlns:a16="http://schemas.microsoft.com/office/drawing/2014/main" id="{459EFE21-D83E-044F-B937-352583A84C9A}"/>
              </a:ext>
            </a:extLst>
          </p:cNvPr>
          <p:cNvSpPr txBox="1">
            <a:spLocks/>
          </p:cNvSpPr>
          <p:nvPr/>
        </p:nvSpPr>
        <p:spPr bwMode="auto">
          <a:xfrm>
            <a:off x="354372" y="1023465"/>
            <a:ext cx="7983004" cy="240553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1100" dirty="0">
                <a:solidFill>
                  <a:srgbClr val="231F20"/>
                </a:solidFill>
              </a:rPr>
              <a:t>Sveriges Kommuner och Regioner (SKR) organiserar årligen nationella brukarundersökningar för flera olika målgrupper och verksamheter inom individ- och familjeomsorg, funktionshinderområdet samt till placerade barn och unga. Drygt 200 kommuner har deltagit i någon av de fem brukarundersökningarna 2023.</a:t>
            </a:r>
            <a:br>
              <a:rPr lang="sv-SE" sz="1100" dirty="0">
                <a:solidFill>
                  <a:srgbClr val="231F20"/>
                </a:solidFill>
              </a:rPr>
            </a:br>
            <a:br>
              <a:rPr lang="sv-SE" sz="1100" dirty="0">
                <a:solidFill>
                  <a:srgbClr val="231F20"/>
                </a:solidFill>
              </a:rPr>
            </a:br>
            <a:r>
              <a:rPr lang="sv-SE" sz="1100" dirty="0">
                <a:solidFill>
                  <a:srgbClr val="231F20"/>
                </a:solidFill>
              </a:rPr>
              <a:t>Undersökningen hanteras av analysföretaget Enkätfabriken. Beställare är kommuner och privata aktörer. Deltagande i brukarundersökningen är frivilligt. Kommuner samt privata aktörer bestämmer själva vilka undersökningar de deltar i samt när genomförandet ska ske under undersökningsperioden. Undersökningsperioden pågår mellan 1 september till och med 31 oktober 2023. Undersökningen är en totalundersökning vilket innebär att alla enskilda individer som har boendestöd, dvs hela målgruppen, ska erbjudas att delta.</a:t>
            </a:r>
          </a:p>
          <a:p>
            <a:endParaRPr lang="sv-SE" sz="1100" dirty="0">
              <a:solidFill>
                <a:srgbClr val="231F20"/>
              </a:solidFill>
            </a:endParaRPr>
          </a:p>
          <a:p>
            <a:r>
              <a:rPr lang="sv-SE" sz="1100" dirty="0">
                <a:solidFill>
                  <a:srgbClr val="231F20"/>
                </a:solidFill>
              </a:rPr>
              <a:t>Denna rapport gäller: Boendestöd SoL</a:t>
            </a:r>
          </a:p>
          <a:p>
            <a:endParaRPr lang="sv-SE" sz="1100" dirty="0">
              <a:solidFill>
                <a:srgbClr val="231F20"/>
              </a:solidFill>
            </a:endParaRPr>
          </a:p>
          <a:p>
            <a:r>
              <a:rPr lang="sv-SE" sz="1100" dirty="0">
                <a:solidFill>
                  <a:srgbClr val="231F20"/>
                </a:solidFill>
              </a:rPr>
              <a:t>Mer information om undersökningen finns på:</a:t>
            </a:r>
          </a:p>
          <a:p>
            <a:r>
              <a:rPr lang="sv-SE" sz="1100" u="sng" dirty="0">
                <a:solidFill>
                  <a:srgbClr val="9EA2FF"/>
                </a:solidFill>
                <a:latin typeface="Segoe UI" panose="020B0502040204020203" pitchFamily="34" charset="0"/>
                <a:hlinkClick r:id="rId3" tooltip="https://skr.se/skr/tjanster/oppnajamforelser/socialtjanstbrukarundersokningar/brukarundersokningfunktionshinder.11638.html"/>
              </a:rPr>
              <a:t>https://skr.se/skr/tjanster/oppnajamforelser/socialtjanstbrukarundersokningar/brukarundersokningfunktionshinder.11638.html</a:t>
            </a:r>
            <a:endParaRPr lang="sv-SE" sz="1100" u="sng" dirty="0">
              <a:solidFill>
                <a:srgbClr val="9EA2FF"/>
              </a:solidFill>
              <a:latin typeface="Segoe UI" panose="020B0502040204020203" pitchFamily="34" charset="0"/>
            </a:endParaRPr>
          </a:p>
          <a:p>
            <a:r>
              <a:rPr lang="sv-SE" sz="1100" dirty="0">
                <a:solidFill>
                  <a:srgbClr val="231F20"/>
                </a:solidFill>
                <a:hlinkClick r:id="rId4"/>
              </a:rPr>
              <a:t>www.enkatfabriken.se/skr</a:t>
            </a:r>
            <a:r>
              <a:rPr lang="sv-SE" sz="1100" dirty="0">
                <a:solidFill>
                  <a:srgbClr val="231F20"/>
                </a:solidFill>
              </a:rPr>
              <a:t> </a:t>
            </a:r>
          </a:p>
        </p:txBody>
      </p:sp>
      <p:sp>
        <p:nvSpPr>
          <p:cNvPr id="16" name="Underrubrik 2">
            <a:extLst>
              <a:ext uri="{FF2B5EF4-FFF2-40B4-BE49-F238E27FC236}">
                <a16:creationId xmlns:a16="http://schemas.microsoft.com/office/drawing/2014/main" id="{0EFE40A3-130D-FB46-8C49-C10A1DEC7338}"/>
              </a:ext>
            </a:extLst>
          </p:cNvPr>
          <p:cNvSpPr txBox="1">
            <a:spLocks/>
          </p:cNvSpPr>
          <p:nvPr/>
        </p:nvSpPr>
        <p:spPr bwMode="auto">
          <a:xfrm>
            <a:off x="354374" y="4005064"/>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Tillvägagångssätt</a:t>
            </a:r>
          </a:p>
        </p:txBody>
      </p:sp>
      <p:sp>
        <p:nvSpPr>
          <p:cNvPr id="17" name="Underrubrik 2">
            <a:extLst>
              <a:ext uri="{FF2B5EF4-FFF2-40B4-BE49-F238E27FC236}">
                <a16:creationId xmlns:a16="http://schemas.microsoft.com/office/drawing/2014/main" id="{EC10A896-A126-2644-8D7C-E5F8BE2AD397}"/>
              </a:ext>
            </a:extLst>
          </p:cNvPr>
          <p:cNvSpPr txBox="1">
            <a:spLocks/>
          </p:cNvSpPr>
          <p:nvPr/>
        </p:nvSpPr>
        <p:spPr bwMode="auto">
          <a:xfrm>
            <a:off x="354372" y="4407841"/>
            <a:ext cx="7910995" cy="820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1100" dirty="0">
                <a:solidFill>
                  <a:srgbClr val="231F20"/>
                </a:solidFill>
              </a:rPr>
              <a:t>Undersökningen genomförs huvudsakligen genom en webbenkät med unika inloggningskoder för varje enskild individ. Det innebär att en enskild individ enbart kan svara på enkäten en gång, vilket är en förutsättning för att resultat och svarsfrekvens ska vara korrekt. De enskilda individerna kan delta via antingen en utskriven kodtalong eller en pappersenkät. Resultatet från pappersenkäter har matats in i webbenkätverktyget av antingen kommunernas eller Enkätfabrikens personal. </a:t>
            </a:r>
          </a:p>
        </p:txBody>
      </p:sp>
      <p:sp>
        <p:nvSpPr>
          <p:cNvPr id="19" name="Underrubrik 2">
            <a:extLst>
              <a:ext uri="{FF2B5EF4-FFF2-40B4-BE49-F238E27FC236}">
                <a16:creationId xmlns:a16="http://schemas.microsoft.com/office/drawing/2014/main" id="{CB21CD15-2982-604C-A32F-0DA61C15F7C1}"/>
              </a:ext>
            </a:extLst>
          </p:cNvPr>
          <p:cNvSpPr txBox="1">
            <a:spLocks/>
          </p:cNvSpPr>
          <p:nvPr/>
        </p:nvSpPr>
        <p:spPr bwMode="auto">
          <a:xfrm>
            <a:off x="354372" y="5228062"/>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Svarsfrekvens</a:t>
            </a:r>
          </a:p>
        </p:txBody>
      </p:sp>
      <p:sp>
        <p:nvSpPr>
          <p:cNvPr id="20" name="Underrubrik 2">
            <a:extLst>
              <a:ext uri="{FF2B5EF4-FFF2-40B4-BE49-F238E27FC236}">
                <a16:creationId xmlns:a16="http://schemas.microsoft.com/office/drawing/2014/main" id="{BDCB92F0-F6AA-6144-9C4C-65FDBBC41DAE}"/>
              </a:ext>
            </a:extLst>
          </p:cNvPr>
          <p:cNvSpPr txBox="1">
            <a:spLocks/>
          </p:cNvSpPr>
          <p:nvPr/>
        </p:nvSpPr>
        <p:spPr bwMode="auto">
          <a:xfrm>
            <a:off x="354371" y="5630841"/>
            <a:ext cx="7354444" cy="924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1100" dirty="0">
                <a:solidFill>
                  <a:srgbClr val="231F20"/>
                </a:solidFill>
              </a:rPr>
              <a:t>Antal enskilda individer som ingick i målgruppen för enkäten var 55. Totalt sett har 30 svar inkommit. Det innebär att svarsfrekvensen är 55 procent. Resultat visas inte för frågor med färre än fem svar. En låg svarsfrekvens eller ett litet antal deltagare i undersökningen innebär att resultaten ska tolkas med försiktighet. </a:t>
            </a:r>
          </a:p>
          <a:p>
            <a:endParaRPr lang="sv-SE" sz="1100" dirty="0">
              <a:solidFill>
                <a:srgbClr val="231F20"/>
              </a:solidFill>
            </a:endParaRPr>
          </a:p>
        </p:txBody>
      </p:sp>
      <p:sp>
        <p:nvSpPr>
          <p:cNvPr id="11" name="textruta 10">
            <a:extLst>
              <a:ext uri="{FF2B5EF4-FFF2-40B4-BE49-F238E27FC236}">
                <a16:creationId xmlns:a16="http://schemas.microsoft.com/office/drawing/2014/main" id="{2167033D-6BAD-D64E-84FF-6C2096E6E9D0}"/>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Tree>
    <p:extLst>
      <p:ext uri="{BB962C8B-B14F-4D97-AF65-F5344CB8AC3E}">
        <p14:creationId xmlns:p14="http://schemas.microsoft.com/office/powerpoint/2010/main" val="4185687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20</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Trivs du med dina boendestödjare?</a:t>
            </a:r>
          </a:p>
        </p:txBody>
      </p:sp>
      <p:sp>
        <p:nvSpPr>
          <p:cNvPr id="10" name="textruta 9">
            <a:extLst>
              <a:ext uri="{FF2B5EF4-FFF2-40B4-BE49-F238E27FC236}">
                <a16:creationId xmlns:a16="http://schemas.microsoft.com/office/drawing/2014/main" id="{3291715A-1CD1-6848-8B3D-311FB8E34DCA}"/>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
        <p:nvSpPr>
          <p:cNvPr id="9" name="textruta 8">
            <a:extLst>
              <a:ext uri="{FF2B5EF4-FFF2-40B4-BE49-F238E27FC236}">
                <a16:creationId xmlns:a16="http://schemas.microsoft.com/office/drawing/2014/main" id="{F032D80B-29C9-3347-9B91-D4D7723D5C70}"/>
              </a:ext>
            </a:extLst>
          </p:cNvPr>
          <p:cNvSpPr txBox="1"/>
          <p:nvPr/>
        </p:nvSpPr>
        <p:spPr>
          <a:xfrm>
            <a:off x="416496" y="6437948"/>
            <a:ext cx="1120820" cy="230832"/>
          </a:xfrm>
          <a:prstGeom prst="rect">
            <a:avLst/>
          </a:prstGeom>
          <a:noFill/>
        </p:spPr>
        <p:txBody>
          <a:bodyPr wrap="none" rtlCol="0">
            <a:spAutoFit/>
          </a:bodyPr>
          <a:lstStyle/>
          <a:p>
            <a:endParaRPr sz="900" i="1" dirty="0">
              <a:latin typeface="Arial" panose="020B0604020202020204" pitchFamily="34" charset="0"/>
              <a:cs typeface="Arial" panose="020B0604020202020204" pitchFamily="34" charset="0"/>
            </a:endParaRPr>
          </a:p>
        </p:txBody>
      </p:sp>
      <p:graphicFrame>
        <p:nvGraphicFramePr>
          <p:cNvPr id="4" name="Tabell 10">
            <a:extLst>
              <a:ext uri="{FF2B5EF4-FFF2-40B4-BE49-F238E27FC236}">
                <a16:creationId xmlns:a16="http://schemas.microsoft.com/office/drawing/2014/main" id="{CC8FA43E-6C9A-4F16-44A4-82F27BB5B770}"/>
              </a:ext>
            </a:extLst>
          </p:cNvPr>
          <p:cNvGraphicFramePr>
            <a:graphicFrameLocks noGrp="1"/>
          </p:cNvGraphicFramePr>
          <p:nvPr>
            <p:extLst>
              <p:ext uri="{D42A27DB-BD31-4B8C-83A1-F6EECF244321}">
                <p14:modId xmlns:p14="http://schemas.microsoft.com/office/powerpoint/2010/main" val="3151103317"/>
              </p:ext>
            </p:extLst>
          </p:nvPr>
        </p:nvGraphicFramePr>
        <p:xfrm>
          <a:off x="376541" y="2590291"/>
          <a:ext cx="9104404" cy="8503240"/>
        </p:xfrm>
        <a:graphic>
          <a:graphicData uri="http://schemas.openxmlformats.org/drawingml/2006/table">
            <a:tbl>
              <a:tblPr firstRow="1" bandRow="1">
                <a:tableStyleId>{5C22544A-7EE6-4342-B048-85BDC9FD1C3A}</a:tableStyleId>
              </a:tblPr>
              <a:tblGrid>
                <a:gridCol w="1703848">
                  <a:extLst>
                    <a:ext uri="{9D8B030D-6E8A-4147-A177-3AD203B41FA5}">
                      <a16:colId xmlns:a16="http://schemas.microsoft.com/office/drawing/2014/main" val="60862922"/>
                    </a:ext>
                  </a:extLst>
                </a:gridCol>
                <a:gridCol w="616713">
                  <a:extLst>
                    <a:ext uri="{9D8B030D-6E8A-4147-A177-3AD203B41FA5}">
                      <a16:colId xmlns:a16="http://schemas.microsoft.com/office/drawing/2014/main" val="2552912878"/>
                    </a:ext>
                  </a:extLst>
                </a:gridCol>
                <a:gridCol w="616713">
                  <a:extLst>
                    <a:ext uri="{9D8B030D-6E8A-4147-A177-3AD203B41FA5}">
                      <a16:colId xmlns:a16="http://schemas.microsoft.com/office/drawing/2014/main" val="665048079"/>
                    </a:ext>
                  </a:extLst>
                </a:gridCol>
                <a:gridCol w="616713">
                  <a:extLst>
                    <a:ext uri="{9D8B030D-6E8A-4147-A177-3AD203B41FA5}">
                      <a16:colId xmlns:a16="http://schemas.microsoft.com/office/drawing/2014/main" val="511478028"/>
                    </a:ext>
                  </a:extLst>
                </a:gridCol>
                <a:gridCol w="616713">
                  <a:extLst>
                    <a:ext uri="{9D8B030D-6E8A-4147-A177-3AD203B41FA5}">
                      <a16:colId xmlns:a16="http://schemas.microsoft.com/office/drawing/2014/main" val="3760542871"/>
                    </a:ext>
                  </a:extLst>
                </a:gridCol>
                <a:gridCol w="616713">
                  <a:extLst>
                    <a:ext uri="{9D8B030D-6E8A-4147-A177-3AD203B41FA5}">
                      <a16:colId xmlns:a16="http://schemas.microsoft.com/office/drawing/2014/main" val="1444345196"/>
                    </a:ext>
                  </a:extLst>
                </a:gridCol>
                <a:gridCol w="616713">
                  <a:extLst>
                    <a:ext uri="{9D8B030D-6E8A-4147-A177-3AD203B41FA5}">
                      <a16:colId xmlns:a16="http://schemas.microsoft.com/office/drawing/2014/main" val="462950667"/>
                    </a:ext>
                  </a:extLst>
                </a:gridCol>
                <a:gridCol w="616713">
                  <a:extLst>
                    <a:ext uri="{9D8B030D-6E8A-4147-A177-3AD203B41FA5}">
                      <a16:colId xmlns:a16="http://schemas.microsoft.com/office/drawing/2014/main" val="2461712625"/>
                    </a:ext>
                  </a:extLst>
                </a:gridCol>
                <a:gridCol w="616713">
                  <a:extLst>
                    <a:ext uri="{9D8B030D-6E8A-4147-A177-3AD203B41FA5}">
                      <a16:colId xmlns:a16="http://schemas.microsoft.com/office/drawing/2014/main" val="3961973622"/>
                    </a:ext>
                  </a:extLst>
                </a:gridCol>
                <a:gridCol w="616713">
                  <a:extLst>
                    <a:ext uri="{9D8B030D-6E8A-4147-A177-3AD203B41FA5}">
                      <a16:colId xmlns:a16="http://schemas.microsoft.com/office/drawing/2014/main" val="2023835404"/>
                    </a:ext>
                  </a:extLst>
                </a:gridCol>
                <a:gridCol w="616713">
                  <a:extLst>
                    <a:ext uri="{9D8B030D-6E8A-4147-A177-3AD203B41FA5}">
                      <a16:colId xmlns:a16="http://schemas.microsoft.com/office/drawing/2014/main" val="3779878620"/>
                    </a:ext>
                  </a:extLst>
                </a:gridCol>
                <a:gridCol w="616713">
                  <a:extLst>
                    <a:ext uri="{9D8B030D-6E8A-4147-A177-3AD203B41FA5}">
                      <a16:colId xmlns:a16="http://schemas.microsoft.com/office/drawing/2014/main" val="1832173635"/>
                    </a:ext>
                  </a:extLst>
                </a:gridCol>
                <a:gridCol w="616713">
                  <a:extLst>
                    <a:ext uri="{9D8B030D-6E8A-4147-A177-3AD203B41FA5}">
                      <a16:colId xmlns:a16="http://schemas.microsoft.com/office/drawing/2014/main" val="3006094766"/>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algn="ctr"/>
                      <a:r>
                        <a:rPr lang="sv-SE" sz="1200" dirty="0">
                          <a:solidFill>
                            <a:schemeClr val="tx1"/>
                          </a:solidFill>
                          <a:latin typeface="Arial" panose="020B0604020202020204" pitchFamily="34" charset="0"/>
                          <a:cs typeface="Arial" panose="020B0604020202020204" pitchFamily="34" charset="0"/>
                        </a:rPr>
                        <a:t>Boendestöd</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dirty="0">
                          <a:solidFill>
                            <a:schemeClr val="tx1"/>
                          </a:solidFill>
                          <a:latin typeface="Arial" panose="020B0604020202020204" pitchFamily="34" charset="0"/>
                          <a:cs typeface="Arial" panose="020B0604020202020204" pitchFamily="34" charset="0"/>
                        </a:rPr>
                        <a:t>Boendestöd</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a:solidFill>
                            <a:schemeClr val="tx1"/>
                          </a:solidFill>
                          <a:latin typeface="Arial" panose="020B0604020202020204" pitchFamily="34" charset="0"/>
                          <a:cs typeface="Arial" panose="020B0604020202020204" pitchFamily="34" charset="0"/>
                        </a:rPr>
                        <a:t>Boendestöd 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algn="ctr"/>
                      <a:r>
                        <a:rPr lang="sv-SE" sz="1200" dirty="0">
                          <a:solidFill>
                            <a:schemeClr val="tx1"/>
                          </a:solidFill>
                          <a:latin typeface="Arial" panose="020B0604020202020204" pitchFamily="34" charset="0"/>
                          <a:cs typeface="Arial" panose="020B0604020202020204" pitchFamily="34" charset="0"/>
                        </a:rPr>
                        <a:t>Vellinge </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dirty="0">
                          <a:solidFill>
                            <a:schemeClr val="tx1"/>
                          </a:solidFill>
                          <a:latin typeface="Arial" panose="020B0604020202020204" pitchFamily="34" charset="0"/>
                          <a:cs typeface="Arial" panose="020B0604020202020204" pitchFamily="34" charset="0"/>
                        </a:rPr>
                        <a:t>{{</a:t>
                      </a:r>
                      <a:r>
                        <a:rPr lang="sv-SE" sz="1200" dirty="0" err="1">
                          <a:solidFill>
                            <a:schemeClr val="tx1"/>
                          </a:solidFill>
                          <a:latin typeface="Arial" panose="020B0604020202020204" pitchFamily="34" charset="0"/>
                          <a:cs typeface="Arial" panose="020B0604020202020204" pitchFamily="34" charset="0"/>
                        </a:rPr>
                        <a:t>municipality_name</a:t>
                      </a:r>
                      <a:r>
                        <a:rPr lang="sv-SE" sz="1200" dirty="0">
                          <a:solidFill>
                            <a:schemeClr val="tx1"/>
                          </a:solidFill>
                          <a:latin typeface="Arial" panose="020B0604020202020204" pitchFamily="34" charset="0"/>
                          <a:cs typeface="Arial" panose="020B0604020202020204" pitchFamily="34" charset="0"/>
                        </a:rPr>
                        <a:t>}} </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Nationellt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Nationellt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2022</a:t>
                      </a:r>
                      <a:endParaRPr sz="1200" b="1">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endParaRPr sz="1200" b="1">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7839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6908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6234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5511</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89 %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88 %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11 %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1759873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a:xfrm>
            <a:off x="2792760" y="6356352"/>
            <a:ext cx="2228850" cy="365125"/>
          </a:xfrm>
        </p:spPr>
        <p:txBody>
          <a:bodyPr/>
          <a:lstStyle/>
          <a:p>
            <a:fld id="{35DC3D6C-A556-0D48-B15A-DD8A2D5F88FC}" type="slidenum">
              <a:rPr lang="sv-SE">
                <a:latin typeface="Calibri" panose="020F0502020204030204" pitchFamily="34" charset="0"/>
                <a:ea typeface="Arial" charset="0"/>
                <a:cs typeface="Calibri" panose="020F0502020204030204" pitchFamily="34" charset="0"/>
              </a:rPr>
              <a:t>3</a:t>
            </a:fld>
            <a:endParaRPr lang="sv-SE" dirty="0">
              <a:latin typeface="Calibri" panose="020F0502020204030204" pitchFamily="34" charset="0"/>
              <a:ea typeface="Arial" charset="0"/>
              <a:cs typeface="Calibri" panose="020F0502020204030204" pitchFamily="34" charset="0"/>
            </a:endParaRPr>
          </a:p>
        </p:txBody>
      </p:sp>
      <p:sp>
        <p:nvSpPr>
          <p:cNvPr id="14" name="Underrubrik 2">
            <a:extLst>
              <a:ext uri="{FF2B5EF4-FFF2-40B4-BE49-F238E27FC236}">
                <a16:creationId xmlns:a16="http://schemas.microsoft.com/office/drawing/2014/main" id="{6D56AB0C-0A4B-2644-B50E-B80033FCA911}"/>
              </a:ext>
            </a:extLst>
          </p:cNvPr>
          <p:cNvSpPr txBox="1">
            <a:spLocks/>
          </p:cNvSpPr>
          <p:nvPr/>
        </p:nvSpPr>
        <p:spPr bwMode="auto">
          <a:xfrm>
            <a:off x="354373" y="620688"/>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Avrundningar</a:t>
            </a:r>
          </a:p>
        </p:txBody>
      </p:sp>
      <p:sp>
        <p:nvSpPr>
          <p:cNvPr id="17" name="Underrubrik 2">
            <a:extLst>
              <a:ext uri="{FF2B5EF4-FFF2-40B4-BE49-F238E27FC236}">
                <a16:creationId xmlns:a16="http://schemas.microsoft.com/office/drawing/2014/main" id="{EC10A896-A126-2644-8D7C-E5F8BE2AD397}"/>
              </a:ext>
            </a:extLst>
          </p:cNvPr>
          <p:cNvSpPr txBox="1">
            <a:spLocks/>
          </p:cNvSpPr>
          <p:nvPr/>
        </p:nvSpPr>
        <p:spPr bwMode="auto">
          <a:xfrm>
            <a:off x="354370" y="1040896"/>
            <a:ext cx="7910995" cy="8145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rgbClr val="231F20"/>
                </a:solidFill>
              </a:rPr>
              <a:t>Det viktigt att känna till att det förekommer avrundningar i redovisningen. Det kan göra att resultatet summerar till något mer eller mindre än 100 procent för en fråga, även om så inte är fallet. Om exempelvis 50,5 procent svarat ett alternativ, och 49,5 svarat ett annat, innebär avrundningarna att det kommer att redovisas som 51 respektive 50 procent. Detta är dock inget fel, utan en effekt av avrundningar. </a:t>
            </a:r>
          </a:p>
          <a:p>
            <a:pPr lvl="0">
              <a:defRPr/>
            </a:pPr>
            <a:endParaRPr lang="sv-SE" sz="1100" dirty="0">
              <a:solidFill>
                <a:srgbClr val="231F20"/>
              </a:solidFill>
            </a:endParaRPr>
          </a:p>
          <a:p>
            <a:pPr>
              <a:defRPr/>
            </a:pPr>
            <a:r>
              <a:rPr lang="sv-SE" sz="1100" dirty="0">
                <a:solidFill>
                  <a:srgbClr val="231F20"/>
                </a:solidFill>
              </a:rPr>
              <a:t>Det sammanslagna resultatet för samtliga kommuner som har deltagit undersökningen visas som ”nationellt” i tabellerna.</a:t>
            </a:r>
          </a:p>
        </p:txBody>
      </p:sp>
      <p:sp>
        <p:nvSpPr>
          <p:cNvPr id="19" name="Underrubrik 2">
            <a:extLst>
              <a:ext uri="{FF2B5EF4-FFF2-40B4-BE49-F238E27FC236}">
                <a16:creationId xmlns:a16="http://schemas.microsoft.com/office/drawing/2014/main" id="{CB21CD15-2982-604C-A32F-0DA61C15F7C1}"/>
              </a:ext>
            </a:extLst>
          </p:cNvPr>
          <p:cNvSpPr txBox="1">
            <a:spLocks/>
          </p:cNvSpPr>
          <p:nvPr/>
        </p:nvSpPr>
        <p:spPr bwMode="auto">
          <a:xfrm>
            <a:off x="354370" y="2420888"/>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Redovisning av kön</a:t>
            </a:r>
          </a:p>
        </p:txBody>
      </p:sp>
      <p:sp>
        <p:nvSpPr>
          <p:cNvPr id="20" name="Underrubrik 2">
            <a:extLst>
              <a:ext uri="{FF2B5EF4-FFF2-40B4-BE49-F238E27FC236}">
                <a16:creationId xmlns:a16="http://schemas.microsoft.com/office/drawing/2014/main" id="{BDCB92F0-F6AA-6144-9C4C-65FDBBC41DAE}"/>
              </a:ext>
            </a:extLst>
          </p:cNvPr>
          <p:cNvSpPr txBox="1">
            <a:spLocks/>
          </p:cNvSpPr>
          <p:nvPr/>
        </p:nvSpPr>
        <p:spPr bwMode="auto">
          <a:xfrm>
            <a:off x="354370" y="2841096"/>
            <a:ext cx="7354444" cy="924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rgbClr val="231F20"/>
                </a:solidFill>
              </a:rPr>
              <a:t>Av anonymitetsskäl redovisas resultat uppdelat på kön enbart i rapporter på kommunnivå, och då endast om det finns minst fem svar från såväl kvinnor som män. Om könsuppdelade resultat saknas i en rapport, beror det på att det inte finns tillräckligt många svar i någon av grupperna.</a:t>
            </a:r>
          </a:p>
        </p:txBody>
      </p:sp>
      <p:sp>
        <p:nvSpPr>
          <p:cNvPr id="8" name="textruta 7">
            <a:extLst>
              <a:ext uri="{FF2B5EF4-FFF2-40B4-BE49-F238E27FC236}">
                <a16:creationId xmlns:a16="http://schemas.microsoft.com/office/drawing/2014/main" id="{2B0F2F38-B575-314E-AC8E-8463824E651D}"/>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Tree>
    <p:extLst>
      <p:ext uri="{BB962C8B-B14F-4D97-AF65-F5344CB8AC3E}">
        <p14:creationId xmlns:p14="http://schemas.microsoft.com/office/powerpoint/2010/main" val="1164539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2">
            <a:extLst>
              <a:ext uri="{FF2B5EF4-FFF2-40B4-BE49-F238E27FC236}">
                <a16:creationId xmlns:a16="http://schemas.microsoft.com/office/drawing/2014/main" id="{CB932938-7F2C-AD41-B3E8-1A5FCD69D078}"/>
              </a:ext>
            </a:extLst>
          </p:cNvPr>
          <p:cNvSpPr txBox="1">
            <a:spLocks/>
          </p:cNvSpPr>
          <p:nvPr/>
        </p:nvSpPr>
        <p:spPr bwMode="auto">
          <a:xfrm>
            <a:off x="3224808" y="3245135"/>
            <a:ext cx="8248508" cy="36772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fontScale="92500" lnSpcReduction="20000"/>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400" b="1" kern="0" noProof="1">
                <a:solidFill>
                  <a:srgbClr val="231F20"/>
                </a:solidFill>
                <a:latin typeface="Arial Black" charset="0"/>
                <a:ea typeface="Arial Black" charset="0"/>
                <a:cs typeface="Arial Black" charset="0"/>
              </a:rPr>
              <a:t>Resultat</a:t>
            </a:r>
            <a:endParaRPr lang="sv-SE" sz="2400" b="1" kern="0" dirty="0">
              <a:solidFill>
                <a:srgbClr val="231F20"/>
              </a:solidFill>
              <a:latin typeface="Arial Black" charset="0"/>
              <a:ea typeface="Arial Black" charset="0"/>
              <a:cs typeface="Arial Black" charset="0"/>
            </a:endParaRPr>
          </a:p>
        </p:txBody>
      </p:sp>
      <p:sp>
        <p:nvSpPr>
          <p:cNvPr id="3" name="Rektangel 2">
            <a:extLst>
              <a:ext uri="{FF2B5EF4-FFF2-40B4-BE49-F238E27FC236}">
                <a16:creationId xmlns:a16="http://schemas.microsoft.com/office/drawing/2014/main" id="{B14EF3C3-B03D-5239-EEB0-A5A325EFB70E}"/>
              </a:ext>
            </a:extLst>
          </p:cNvPr>
          <p:cNvSpPr/>
          <p:nvPr/>
        </p:nvSpPr>
        <p:spPr>
          <a:xfrm>
            <a:off x="0" y="372"/>
            <a:ext cx="2792760" cy="6858000"/>
          </a:xfrm>
          <a:prstGeom prst="rect">
            <a:avLst/>
          </a:prstGeom>
          <a:solidFill>
            <a:srgbClr val="0071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966908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5</a:t>
            </a:fld>
            <a:endParaRPr lang="sv-SE" dirty="0"/>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202322854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Låter dina boendestödjare dig bestämma om saker som är viktiga för dig? Resultat för 2023</a:t>
            </a:r>
          </a:p>
        </p:txBody>
      </p:sp>
      <p:sp>
        <p:nvSpPr>
          <p:cNvPr id="10" name="textruta 9">
            <a:extLst>
              <a:ext uri="{FF2B5EF4-FFF2-40B4-BE49-F238E27FC236}">
                <a16:creationId xmlns:a16="http://schemas.microsoft.com/office/drawing/2014/main" id="{56BB2450-DE16-A54F-8861-16A99245BF6D}"/>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196166" y="6437948"/>
            <a:ext cx="2600392" cy="230832"/>
          </a:xfrm>
          <a:prstGeom prst="rect">
            <a:avLst/>
          </a:prstGeom>
          <a:noFill/>
        </p:spPr>
        <p:txBody>
          <a:bodyPr wrap="none" rtlCol="0">
            <a:spAutoFit/>
          </a:bodyPr>
          <a:lstStyle/>
          <a:p>
            <a:r>
              <a:rPr lang="sv-SE" sz="900" i="1" dirty="0">
                <a:latin typeface="Arial" panose="020B0604020202020204" pitchFamily="34" charset="0"/>
                <a:cs typeface="Arial" panose="020B0604020202020204" pitchFamily="34" charset="0"/>
              </a:rPr>
              <a:t>Antal svar: 29</a:t>
            </a:r>
          </a:p>
        </p:txBody>
      </p:sp>
    </p:spTree>
    <p:extLst>
      <p:ext uri="{BB962C8B-B14F-4D97-AF65-F5344CB8AC3E}">
        <p14:creationId xmlns:p14="http://schemas.microsoft.com/office/powerpoint/2010/main" val="3553844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6</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Låter dina boendestödjare dig bestämma om saker som är viktiga för dig?</a:t>
            </a:r>
          </a:p>
        </p:txBody>
      </p:sp>
      <p:graphicFrame>
        <p:nvGraphicFramePr>
          <p:cNvPr id="6" name="Tabell 10">
            <a:extLst>
              <a:ext uri="{FF2B5EF4-FFF2-40B4-BE49-F238E27FC236}">
                <a16:creationId xmlns:a16="http://schemas.microsoft.com/office/drawing/2014/main" id="{D2BEE9F2-A2B6-1548-9A68-2B470D8107FF}"/>
              </a:ext>
            </a:extLst>
          </p:cNvPr>
          <p:cNvGraphicFramePr>
            <a:graphicFrameLocks noGrp="1"/>
          </p:cNvGraphicFramePr>
          <p:nvPr>
            <p:extLst>
              <p:ext uri="{D42A27DB-BD31-4B8C-83A1-F6EECF244321}">
                <p14:modId xmlns:p14="http://schemas.microsoft.com/office/powerpoint/2010/main" val="677550804"/>
              </p:ext>
            </p:extLst>
          </p:nvPr>
        </p:nvGraphicFramePr>
        <p:xfrm>
          <a:off x="376541" y="2590291"/>
          <a:ext cx="9104404" cy="8503240"/>
        </p:xfrm>
        <a:graphic>
          <a:graphicData uri="http://schemas.openxmlformats.org/drawingml/2006/table">
            <a:tbl>
              <a:tblPr firstRow="1" bandRow="1">
                <a:tableStyleId>{5C22544A-7EE6-4342-B048-85BDC9FD1C3A}</a:tableStyleId>
              </a:tblPr>
              <a:tblGrid>
                <a:gridCol w="1703848">
                  <a:extLst>
                    <a:ext uri="{9D8B030D-6E8A-4147-A177-3AD203B41FA5}">
                      <a16:colId xmlns:a16="http://schemas.microsoft.com/office/drawing/2014/main" val="60862922"/>
                    </a:ext>
                  </a:extLst>
                </a:gridCol>
                <a:gridCol w="616713">
                  <a:extLst>
                    <a:ext uri="{9D8B030D-6E8A-4147-A177-3AD203B41FA5}">
                      <a16:colId xmlns:a16="http://schemas.microsoft.com/office/drawing/2014/main" val="2552912878"/>
                    </a:ext>
                  </a:extLst>
                </a:gridCol>
                <a:gridCol w="616713">
                  <a:extLst>
                    <a:ext uri="{9D8B030D-6E8A-4147-A177-3AD203B41FA5}">
                      <a16:colId xmlns:a16="http://schemas.microsoft.com/office/drawing/2014/main" val="665048079"/>
                    </a:ext>
                  </a:extLst>
                </a:gridCol>
                <a:gridCol w="616713">
                  <a:extLst>
                    <a:ext uri="{9D8B030D-6E8A-4147-A177-3AD203B41FA5}">
                      <a16:colId xmlns:a16="http://schemas.microsoft.com/office/drawing/2014/main" val="511478028"/>
                    </a:ext>
                  </a:extLst>
                </a:gridCol>
                <a:gridCol w="616713">
                  <a:extLst>
                    <a:ext uri="{9D8B030D-6E8A-4147-A177-3AD203B41FA5}">
                      <a16:colId xmlns:a16="http://schemas.microsoft.com/office/drawing/2014/main" val="3760542871"/>
                    </a:ext>
                  </a:extLst>
                </a:gridCol>
                <a:gridCol w="616713">
                  <a:extLst>
                    <a:ext uri="{9D8B030D-6E8A-4147-A177-3AD203B41FA5}">
                      <a16:colId xmlns:a16="http://schemas.microsoft.com/office/drawing/2014/main" val="1444345196"/>
                    </a:ext>
                  </a:extLst>
                </a:gridCol>
                <a:gridCol w="616713">
                  <a:extLst>
                    <a:ext uri="{9D8B030D-6E8A-4147-A177-3AD203B41FA5}">
                      <a16:colId xmlns:a16="http://schemas.microsoft.com/office/drawing/2014/main" val="462950667"/>
                    </a:ext>
                  </a:extLst>
                </a:gridCol>
                <a:gridCol w="616713">
                  <a:extLst>
                    <a:ext uri="{9D8B030D-6E8A-4147-A177-3AD203B41FA5}">
                      <a16:colId xmlns:a16="http://schemas.microsoft.com/office/drawing/2014/main" val="2461712625"/>
                    </a:ext>
                  </a:extLst>
                </a:gridCol>
                <a:gridCol w="616713">
                  <a:extLst>
                    <a:ext uri="{9D8B030D-6E8A-4147-A177-3AD203B41FA5}">
                      <a16:colId xmlns:a16="http://schemas.microsoft.com/office/drawing/2014/main" val="3961973622"/>
                    </a:ext>
                  </a:extLst>
                </a:gridCol>
                <a:gridCol w="616713">
                  <a:extLst>
                    <a:ext uri="{9D8B030D-6E8A-4147-A177-3AD203B41FA5}">
                      <a16:colId xmlns:a16="http://schemas.microsoft.com/office/drawing/2014/main" val="2023835404"/>
                    </a:ext>
                  </a:extLst>
                </a:gridCol>
                <a:gridCol w="616713">
                  <a:extLst>
                    <a:ext uri="{9D8B030D-6E8A-4147-A177-3AD203B41FA5}">
                      <a16:colId xmlns:a16="http://schemas.microsoft.com/office/drawing/2014/main" val="3779878620"/>
                    </a:ext>
                  </a:extLst>
                </a:gridCol>
                <a:gridCol w="616713">
                  <a:extLst>
                    <a:ext uri="{9D8B030D-6E8A-4147-A177-3AD203B41FA5}">
                      <a16:colId xmlns:a16="http://schemas.microsoft.com/office/drawing/2014/main" val="1832173635"/>
                    </a:ext>
                  </a:extLst>
                </a:gridCol>
                <a:gridCol w="616713">
                  <a:extLst>
                    <a:ext uri="{9D8B030D-6E8A-4147-A177-3AD203B41FA5}">
                      <a16:colId xmlns:a16="http://schemas.microsoft.com/office/drawing/2014/main" val="3006094766"/>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algn="ctr"/>
                      <a:r>
                        <a:rPr lang="sv-SE" sz="1200" dirty="0">
                          <a:solidFill>
                            <a:schemeClr val="tx1"/>
                          </a:solidFill>
                          <a:latin typeface="Arial" panose="020B0604020202020204" pitchFamily="34" charset="0"/>
                          <a:cs typeface="Arial" panose="020B0604020202020204" pitchFamily="34" charset="0"/>
                        </a:rPr>
                        <a:t>Boendestöd</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dirty="0">
                          <a:solidFill>
                            <a:schemeClr val="tx1"/>
                          </a:solidFill>
                          <a:latin typeface="Arial" panose="020B0604020202020204" pitchFamily="34" charset="0"/>
                          <a:cs typeface="Arial" panose="020B0604020202020204" pitchFamily="34" charset="0"/>
                        </a:rPr>
                        <a:t>Boendestöd</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a:solidFill>
                            <a:schemeClr val="tx1"/>
                          </a:solidFill>
                          <a:latin typeface="Arial" panose="020B0604020202020204" pitchFamily="34" charset="0"/>
                          <a:cs typeface="Arial" panose="020B0604020202020204" pitchFamily="34" charset="0"/>
                        </a:rPr>
                        <a:t>Boendestöd 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algn="ctr"/>
                      <a:r>
                        <a:rPr lang="sv-SE" sz="1200" dirty="0">
                          <a:solidFill>
                            <a:schemeClr val="tx1"/>
                          </a:solidFill>
                          <a:latin typeface="Arial" panose="020B0604020202020204" pitchFamily="34" charset="0"/>
                          <a:cs typeface="Arial" panose="020B0604020202020204" pitchFamily="34" charset="0"/>
                        </a:rPr>
                        <a:t>Vellinge </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dirty="0">
                          <a:solidFill>
                            <a:schemeClr val="tx1"/>
                          </a:solidFill>
                          <a:latin typeface="Arial" panose="020B0604020202020204" pitchFamily="34" charset="0"/>
                          <a:cs typeface="Arial" panose="020B0604020202020204" pitchFamily="34" charset="0"/>
                        </a:rPr>
                        <a:t>{{</a:t>
                      </a:r>
                      <a:r>
                        <a:rPr lang="sv-SE" sz="1200" dirty="0" err="1">
                          <a:solidFill>
                            <a:schemeClr val="tx1"/>
                          </a:solidFill>
                          <a:latin typeface="Arial" panose="020B0604020202020204" pitchFamily="34" charset="0"/>
                          <a:cs typeface="Arial" panose="020B0604020202020204" pitchFamily="34" charset="0"/>
                        </a:rPr>
                        <a:t>municipality_name</a:t>
                      </a:r>
                      <a:r>
                        <a:rPr lang="sv-SE" sz="1200" dirty="0">
                          <a:solidFill>
                            <a:schemeClr val="tx1"/>
                          </a:solidFill>
                          <a:latin typeface="Arial" panose="020B0604020202020204" pitchFamily="34" charset="0"/>
                          <a:cs typeface="Arial" panose="020B0604020202020204" pitchFamily="34" charset="0"/>
                        </a:rPr>
                        <a:t>}} </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Nationellt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Nationellt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a:solidFill>
                            <a:schemeClr val="tx1"/>
                          </a:solidFill>
                          <a:latin typeface="Arial" panose="020B0604020202020204" pitchFamily="34" charset="0"/>
                          <a:cs typeface="Arial" panose="020B0604020202020204" pitchFamily="34" charset="0"/>
                        </a:rPr>
                        <a:t> </a:t>
                      </a:r>
                      <a:endParaRPr sz="120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endParaRPr sz="1200" b="1">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7851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a:solidFill>
                            <a:schemeClr val="tx1"/>
                          </a:solidFill>
                          <a:latin typeface="Arial" panose="020B0604020202020204" pitchFamily="34" charset="0"/>
                          <a:cs typeface="Arial" panose="020B0604020202020204" pitchFamily="34" charset="0"/>
                        </a:rPr>
                        <a:t>6911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a:solidFill>
                            <a:schemeClr val="tx1"/>
                          </a:solidFill>
                          <a:latin typeface="Arial" panose="020B0604020202020204" pitchFamily="34" charset="0"/>
                          <a:cs typeface="Arial" panose="020B0604020202020204" pitchFamily="34" charset="0"/>
                        </a:rPr>
                        <a:t>6261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a:solidFill>
                            <a:schemeClr val="tx1"/>
                          </a:solidFill>
                          <a:latin typeface="Arial" panose="020B0604020202020204" pitchFamily="34" charset="0"/>
                          <a:cs typeface="Arial" panose="020B0604020202020204" pitchFamily="34" charset="0"/>
                        </a:rPr>
                        <a:t>5514</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a:solidFill>
                            <a:schemeClr val="tx1"/>
                          </a:solidFill>
                          <a:latin typeface="Arial" panose="020B0604020202020204" pitchFamily="34" charset="0"/>
                          <a:cs typeface="Arial" panose="020B0604020202020204" pitchFamily="34" charset="0"/>
                        </a:rPr>
                        <a:t>Ja</a:t>
                      </a:r>
                      <a:endParaRPr sz="120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86 %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86 %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a:solidFill>
                            <a:schemeClr val="tx1"/>
                          </a:solidFill>
                          <a:latin typeface="Arial" panose="020B0604020202020204" pitchFamily="34" charset="0"/>
                          <a:cs typeface="Arial" panose="020B0604020202020204" pitchFamily="34" charset="0"/>
                        </a:rPr>
                        <a:t>100 %</a:t>
                      </a:r>
                      <a:endParaRPr sz="120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a:solidFill>
                            <a:schemeClr val="tx1"/>
                          </a:solidFill>
                          <a:latin typeface="Arial" panose="020B0604020202020204" pitchFamily="34" charset="0"/>
                          <a:cs typeface="Arial" panose="020B0604020202020204" pitchFamily="34" charset="0"/>
                        </a:rPr>
                        <a:t>77 %</a:t>
                      </a:r>
                      <a:endParaRPr sz="120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88 %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88 %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a:solidFill>
                            <a:schemeClr val="tx1"/>
                          </a:solidFill>
                          <a:latin typeface="Arial" panose="020B0604020202020204" pitchFamily="34" charset="0"/>
                          <a:cs typeface="Arial" panose="020B0604020202020204" pitchFamily="34" charset="0"/>
                        </a:rPr>
                        <a:t>14 %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9 %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a:solidFill>
                            <a:schemeClr val="tx1"/>
                          </a:solidFill>
                          <a:latin typeface="Arial" panose="020B0604020202020204" pitchFamily="34" charset="0"/>
                          <a:cs typeface="Arial" panose="020B0604020202020204" pitchFamily="34" charset="0"/>
                        </a:rPr>
                        <a:t>9 %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a:solidFill>
                            <a:schemeClr val="tx1"/>
                          </a:solidFill>
                          <a:latin typeface="Arial" panose="020B0604020202020204" pitchFamily="34" charset="0"/>
                          <a:cs typeface="Arial" panose="020B0604020202020204" pitchFamily="34" charset="0"/>
                        </a:rPr>
                        <a:t>9 %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a:solidFill>
                            <a:schemeClr val="tx1"/>
                          </a:solidFill>
                          <a:latin typeface="Arial" panose="020B0604020202020204" pitchFamily="34" charset="0"/>
                          <a:cs typeface="Arial" panose="020B0604020202020204" pitchFamily="34" charset="0"/>
                        </a:rPr>
                        <a:t>9 %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a:solidFill>
                            <a:schemeClr val="tx1"/>
                          </a:solidFill>
                          <a:latin typeface="Arial" panose="020B0604020202020204" pitchFamily="34" charset="0"/>
                          <a:cs typeface="Arial" panose="020B0604020202020204" pitchFamily="34" charset="0"/>
                        </a:rPr>
                        <a:t>9 %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a:solidFill>
                            <a:schemeClr val="tx1"/>
                          </a:solidFill>
                          <a:latin typeface="Arial" panose="020B0604020202020204" pitchFamily="34" charset="0"/>
                          <a:cs typeface="Arial" panose="020B0604020202020204" pitchFamily="34" charset="0"/>
                        </a:rPr>
                        <a:t>4 %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a:solidFill>
                            <a:schemeClr val="tx1"/>
                          </a:solidFill>
                          <a:latin typeface="Arial" panose="020B0604020202020204" pitchFamily="34" charset="0"/>
                          <a:cs typeface="Arial" panose="020B0604020202020204" pitchFamily="34" charset="0"/>
                        </a:rPr>
                        <a:t>4 %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8" name="textruta 7">
            <a:extLst>
              <a:ext uri="{FF2B5EF4-FFF2-40B4-BE49-F238E27FC236}">
                <a16:creationId xmlns:a16="http://schemas.microsoft.com/office/drawing/2014/main" id="{341F5471-F7BD-E94F-943B-532DB7362C30}"/>
              </a:ext>
            </a:extLst>
          </p:cNvPr>
          <p:cNvSpPr txBox="1"/>
          <p:nvPr/>
        </p:nvSpPr>
        <p:spPr>
          <a:xfrm>
            <a:off x="416496" y="6437948"/>
            <a:ext cx="1120820" cy="230832"/>
          </a:xfrm>
          <a:prstGeom prst="rect">
            <a:avLst/>
          </a:prstGeom>
          <a:noFill/>
        </p:spPr>
        <p:txBody>
          <a:bodyPr wrap="none" rtlCol="0">
            <a:spAutoFit/>
          </a:bodyPr>
          <a:lstStyle/>
          <a:p>
            <a:endParaRPr sz="900" i="1" dirty="0">
              <a:latin typeface="Arial" panose="020B0604020202020204" pitchFamily="34" charset="0"/>
              <a:cs typeface="Arial" panose="020B0604020202020204" pitchFamily="34" charset="0"/>
            </a:endParaRPr>
          </a:p>
        </p:txBody>
      </p:sp>
      <p:sp>
        <p:nvSpPr>
          <p:cNvPr id="10" name="textruta 9">
            <a:extLst>
              <a:ext uri="{FF2B5EF4-FFF2-40B4-BE49-F238E27FC236}">
                <a16:creationId xmlns:a16="http://schemas.microsoft.com/office/drawing/2014/main" id="{3291715A-1CD1-6848-8B3D-311FB8E34DCA}"/>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Tree>
    <p:extLst>
      <p:ext uri="{BB962C8B-B14F-4D97-AF65-F5344CB8AC3E}">
        <p14:creationId xmlns:p14="http://schemas.microsoft.com/office/powerpoint/2010/main" val="3260578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7</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760656992"/>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den hjälp du vill ha av dina boendestödjare? Resultat för 2023</a:t>
            </a:r>
          </a:p>
        </p:txBody>
      </p:sp>
      <p:sp>
        <p:nvSpPr>
          <p:cNvPr id="10" name="textruta 9">
            <a:extLst>
              <a:ext uri="{FF2B5EF4-FFF2-40B4-BE49-F238E27FC236}">
                <a16:creationId xmlns:a16="http://schemas.microsoft.com/office/drawing/2014/main" id="{56BB2450-DE16-A54F-8861-16A99245BF6D}"/>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196166" y="6437948"/>
            <a:ext cx="2600392" cy="230832"/>
          </a:xfrm>
          <a:prstGeom prst="rect">
            <a:avLst/>
          </a:prstGeom>
          <a:noFill/>
        </p:spPr>
        <p:txBody>
          <a:bodyPr wrap="none" rtlCol="0">
            <a:spAutoFit/>
          </a:bodyPr>
          <a:lstStyle/>
          <a:p>
            <a:r>
              <a:rPr lang="sv-SE" sz="900" i="1" dirty="0">
                <a:latin typeface="Arial" panose="020B0604020202020204" pitchFamily="34" charset="0"/>
                <a:cs typeface="Arial" panose="020B0604020202020204" pitchFamily="34" charset="0"/>
              </a:rPr>
              <a:t>Antal svar: 28</a:t>
            </a:r>
          </a:p>
        </p:txBody>
      </p:sp>
    </p:spTree>
    <p:extLst>
      <p:ext uri="{BB962C8B-B14F-4D97-AF65-F5344CB8AC3E}">
        <p14:creationId xmlns:p14="http://schemas.microsoft.com/office/powerpoint/2010/main" val="1046641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8</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den hjälp du vill ha av dina boendestödjare?</a:t>
            </a:r>
          </a:p>
        </p:txBody>
      </p:sp>
      <p:sp>
        <p:nvSpPr>
          <p:cNvPr id="10" name="textruta 9">
            <a:extLst>
              <a:ext uri="{FF2B5EF4-FFF2-40B4-BE49-F238E27FC236}">
                <a16:creationId xmlns:a16="http://schemas.microsoft.com/office/drawing/2014/main" id="{3291715A-1CD1-6848-8B3D-311FB8E34DCA}"/>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
        <p:nvSpPr>
          <p:cNvPr id="9" name="textruta 8">
            <a:extLst>
              <a:ext uri="{FF2B5EF4-FFF2-40B4-BE49-F238E27FC236}">
                <a16:creationId xmlns:a16="http://schemas.microsoft.com/office/drawing/2014/main" id="{9745E1A5-BD55-6D4D-8F01-57DEACE23A8E}"/>
              </a:ext>
            </a:extLst>
          </p:cNvPr>
          <p:cNvSpPr txBox="1"/>
          <p:nvPr/>
        </p:nvSpPr>
        <p:spPr>
          <a:xfrm>
            <a:off x="416496" y="6437948"/>
            <a:ext cx="1120820" cy="230832"/>
          </a:xfrm>
          <a:prstGeom prst="rect">
            <a:avLst/>
          </a:prstGeom>
          <a:noFill/>
        </p:spPr>
        <p:txBody>
          <a:bodyPr wrap="none" rtlCol="0">
            <a:spAutoFit/>
          </a:bodyPr>
          <a:lstStyle/>
          <a:p>
            <a:endParaRPr sz="900" i="1" dirty="0">
              <a:latin typeface="Arial" panose="020B0604020202020204" pitchFamily="34" charset="0"/>
              <a:cs typeface="Arial" panose="020B0604020202020204" pitchFamily="34" charset="0"/>
            </a:endParaRPr>
          </a:p>
        </p:txBody>
      </p:sp>
      <p:graphicFrame>
        <p:nvGraphicFramePr>
          <p:cNvPr id="4" name="Tabell 10">
            <a:extLst>
              <a:ext uri="{FF2B5EF4-FFF2-40B4-BE49-F238E27FC236}">
                <a16:creationId xmlns:a16="http://schemas.microsoft.com/office/drawing/2014/main" id="{78E7F1AA-0271-124F-A17C-DF6E41EF904F}"/>
              </a:ext>
            </a:extLst>
          </p:cNvPr>
          <p:cNvGraphicFramePr>
            <a:graphicFrameLocks noGrp="1"/>
          </p:cNvGraphicFramePr>
          <p:nvPr>
            <p:extLst>
              <p:ext uri="{D42A27DB-BD31-4B8C-83A1-F6EECF244321}">
                <p14:modId xmlns:p14="http://schemas.microsoft.com/office/powerpoint/2010/main" val="1013582581"/>
              </p:ext>
            </p:extLst>
          </p:nvPr>
        </p:nvGraphicFramePr>
        <p:xfrm>
          <a:off x="376541" y="2590291"/>
          <a:ext cx="9104404" cy="8503240"/>
        </p:xfrm>
        <a:graphic>
          <a:graphicData uri="http://schemas.openxmlformats.org/drawingml/2006/table">
            <a:tbl>
              <a:tblPr firstRow="1" bandRow="1">
                <a:tableStyleId>{5C22544A-7EE6-4342-B048-85BDC9FD1C3A}</a:tableStyleId>
              </a:tblPr>
              <a:tblGrid>
                <a:gridCol w="1703848">
                  <a:extLst>
                    <a:ext uri="{9D8B030D-6E8A-4147-A177-3AD203B41FA5}">
                      <a16:colId xmlns:a16="http://schemas.microsoft.com/office/drawing/2014/main" val="60862922"/>
                    </a:ext>
                  </a:extLst>
                </a:gridCol>
                <a:gridCol w="616713">
                  <a:extLst>
                    <a:ext uri="{9D8B030D-6E8A-4147-A177-3AD203B41FA5}">
                      <a16:colId xmlns:a16="http://schemas.microsoft.com/office/drawing/2014/main" val="2552912878"/>
                    </a:ext>
                  </a:extLst>
                </a:gridCol>
                <a:gridCol w="616713">
                  <a:extLst>
                    <a:ext uri="{9D8B030D-6E8A-4147-A177-3AD203B41FA5}">
                      <a16:colId xmlns:a16="http://schemas.microsoft.com/office/drawing/2014/main" val="665048079"/>
                    </a:ext>
                  </a:extLst>
                </a:gridCol>
                <a:gridCol w="616713">
                  <a:extLst>
                    <a:ext uri="{9D8B030D-6E8A-4147-A177-3AD203B41FA5}">
                      <a16:colId xmlns:a16="http://schemas.microsoft.com/office/drawing/2014/main" val="511478028"/>
                    </a:ext>
                  </a:extLst>
                </a:gridCol>
                <a:gridCol w="616713">
                  <a:extLst>
                    <a:ext uri="{9D8B030D-6E8A-4147-A177-3AD203B41FA5}">
                      <a16:colId xmlns:a16="http://schemas.microsoft.com/office/drawing/2014/main" val="3760542871"/>
                    </a:ext>
                  </a:extLst>
                </a:gridCol>
                <a:gridCol w="616713">
                  <a:extLst>
                    <a:ext uri="{9D8B030D-6E8A-4147-A177-3AD203B41FA5}">
                      <a16:colId xmlns:a16="http://schemas.microsoft.com/office/drawing/2014/main" val="1444345196"/>
                    </a:ext>
                  </a:extLst>
                </a:gridCol>
                <a:gridCol w="616713">
                  <a:extLst>
                    <a:ext uri="{9D8B030D-6E8A-4147-A177-3AD203B41FA5}">
                      <a16:colId xmlns:a16="http://schemas.microsoft.com/office/drawing/2014/main" val="462950667"/>
                    </a:ext>
                  </a:extLst>
                </a:gridCol>
                <a:gridCol w="616713">
                  <a:extLst>
                    <a:ext uri="{9D8B030D-6E8A-4147-A177-3AD203B41FA5}">
                      <a16:colId xmlns:a16="http://schemas.microsoft.com/office/drawing/2014/main" val="2461712625"/>
                    </a:ext>
                  </a:extLst>
                </a:gridCol>
                <a:gridCol w="616713">
                  <a:extLst>
                    <a:ext uri="{9D8B030D-6E8A-4147-A177-3AD203B41FA5}">
                      <a16:colId xmlns:a16="http://schemas.microsoft.com/office/drawing/2014/main" val="3961973622"/>
                    </a:ext>
                  </a:extLst>
                </a:gridCol>
                <a:gridCol w="616713">
                  <a:extLst>
                    <a:ext uri="{9D8B030D-6E8A-4147-A177-3AD203B41FA5}">
                      <a16:colId xmlns:a16="http://schemas.microsoft.com/office/drawing/2014/main" val="2023835404"/>
                    </a:ext>
                  </a:extLst>
                </a:gridCol>
                <a:gridCol w="616713">
                  <a:extLst>
                    <a:ext uri="{9D8B030D-6E8A-4147-A177-3AD203B41FA5}">
                      <a16:colId xmlns:a16="http://schemas.microsoft.com/office/drawing/2014/main" val="3779878620"/>
                    </a:ext>
                  </a:extLst>
                </a:gridCol>
                <a:gridCol w="616713">
                  <a:extLst>
                    <a:ext uri="{9D8B030D-6E8A-4147-A177-3AD203B41FA5}">
                      <a16:colId xmlns:a16="http://schemas.microsoft.com/office/drawing/2014/main" val="1832173635"/>
                    </a:ext>
                  </a:extLst>
                </a:gridCol>
                <a:gridCol w="616713">
                  <a:extLst>
                    <a:ext uri="{9D8B030D-6E8A-4147-A177-3AD203B41FA5}">
                      <a16:colId xmlns:a16="http://schemas.microsoft.com/office/drawing/2014/main" val="3006094766"/>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algn="ctr"/>
                      <a:r>
                        <a:rPr lang="sv-SE" sz="1200" dirty="0">
                          <a:solidFill>
                            <a:schemeClr val="tx1"/>
                          </a:solidFill>
                          <a:latin typeface="Arial" panose="020B0604020202020204" pitchFamily="34" charset="0"/>
                          <a:cs typeface="Arial" panose="020B0604020202020204" pitchFamily="34" charset="0"/>
                        </a:rPr>
                        <a:t>Boendestöd</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dirty="0">
                          <a:solidFill>
                            <a:schemeClr val="tx1"/>
                          </a:solidFill>
                          <a:latin typeface="Arial" panose="020B0604020202020204" pitchFamily="34" charset="0"/>
                          <a:cs typeface="Arial" panose="020B0604020202020204" pitchFamily="34" charset="0"/>
                        </a:rPr>
                        <a:t>Boendestöd</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a:solidFill>
                            <a:schemeClr val="tx1"/>
                          </a:solidFill>
                          <a:latin typeface="Arial" panose="020B0604020202020204" pitchFamily="34" charset="0"/>
                          <a:cs typeface="Arial" panose="020B0604020202020204" pitchFamily="34" charset="0"/>
                        </a:rPr>
                        <a:t>Boendestöd 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algn="ctr"/>
                      <a:r>
                        <a:rPr lang="sv-SE" sz="1200" dirty="0">
                          <a:solidFill>
                            <a:schemeClr val="tx1"/>
                          </a:solidFill>
                          <a:latin typeface="Arial" panose="020B0604020202020204" pitchFamily="34" charset="0"/>
                          <a:cs typeface="Arial" panose="020B0604020202020204" pitchFamily="34" charset="0"/>
                        </a:rPr>
                        <a:t>Vellinge </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rPr lang="sv-SE" sz="1200" dirty="0">
                          <a:solidFill>
                            <a:schemeClr val="tx1"/>
                          </a:solidFill>
                          <a:latin typeface="Arial" panose="020B0604020202020204" pitchFamily="34" charset="0"/>
                          <a:cs typeface="Arial" panose="020B0604020202020204" pitchFamily="34" charset="0"/>
                        </a:rPr>
                        <a:t>{{</a:t>
                      </a:r>
                      <a:r>
                        <a:rPr lang="sv-SE" sz="1200" dirty="0" err="1">
                          <a:solidFill>
                            <a:schemeClr val="tx1"/>
                          </a:solidFill>
                          <a:latin typeface="Arial" panose="020B0604020202020204" pitchFamily="34" charset="0"/>
                          <a:cs typeface="Arial" panose="020B0604020202020204" pitchFamily="34" charset="0"/>
                        </a:rPr>
                        <a:t>municipality_name</a:t>
                      </a:r>
                      <a:r>
                        <a:rPr lang="sv-SE" sz="1200" dirty="0">
                          <a:solidFill>
                            <a:schemeClr val="tx1"/>
                          </a:solidFill>
                          <a:latin typeface="Arial" panose="020B0604020202020204" pitchFamily="34" charset="0"/>
                          <a:cs typeface="Arial" panose="020B0604020202020204" pitchFamily="34" charset="0"/>
                        </a:rPr>
                        <a:t>}} </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Nationellt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Nationellt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r>
                        <a:t>-</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a:solidFill>
                            <a:schemeClr val="tx1"/>
                          </a:solidFill>
                          <a:latin typeface="Arial" panose="020B0604020202020204" pitchFamily="34" charset="0"/>
                          <a:cs typeface="Arial" panose="020B0604020202020204" pitchFamily="34" charset="0"/>
                        </a:rPr>
                        <a:t> </a:t>
                      </a:r>
                      <a:endParaRPr sz="120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2022</a:t>
                      </a:r>
                      <a:endParaRPr sz="1200" b="1">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endParaRPr sz="1200" b="1">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2022</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2021</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a:solidFill>
                            <a:schemeClr val="tx1"/>
                          </a:solidFill>
                          <a:latin typeface="Arial" panose="020B0604020202020204" pitchFamily="34" charset="0"/>
                          <a:cs typeface="Arial" panose="020B0604020202020204" pitchFamily="34" charset="0"/>
                        </a:rPr>
                        <a:t>2020</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7846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6905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6256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5512</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86 %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18 %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11 %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DF3F4"/>
                    </a:solid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1722505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9</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Bryr sig dina boendestödjare om dig? Resultat för 2023</a:t>
            </a:r>
          </a:p>
        </p:txBody>
      </p:sp>
      <p:sp>
        <p:nvSpPr>
          <p:cNvPr id="10" name="textruta 9">
            <a:extLst>
              <a:ext uri="{FF2B5EF4-FFF2-40B4-BE49-F238E27FC236}">
                <a16:creationId xmlns:a16="http://schemas.microsoft.com/office/drawing/2014/main" id="{56BB2450-DE16-A54F-8861-16A99245BF6D}"/>
              </a:ext>
            </a:extLst>
          </p:cNvPr>
          <p:cNvSpPr txBox="1"/>
          <p:nvPr/>
        </p:nvSpPr>
        <p:spPr>
          <a:xfrm>
            <a:off x="1640632" y="189220"/>
            <a:ext cx="8097856" cy="230832"/>
          </a:xfrm>
          <a:prstGeom prst="rect">
            <a:avLst/>
          </a:prstGeom>
          <a:noFill/>
        </p:spPr>
        <p:txBody>
          <a:bodyPr wrap="square" rtlCol="0">
            <a:spAutoFit/>
          </a:bodyPr>
          <a:lstStyle/>
          <a:p>
            <a:pPr algn="r"/>
            <a:r>
              <a:rPr lang="sv-SE" sz="900" i="1">
                <a:latin typeface="Arial" panose="020B0604020202020204" pitchFamily="34" charset="0"/>
                <a:cs typeface="Arial" panose="020B0604020202020204" pitchFamily="34" charset="0"/>
              </a:rPr>
              <a:t>Boendestöd SoL: Vellinge, Boendestöd</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196166" y="6437948"/>
            <a:ext cx="2600392" cy="230832"/>
          </a:xfrm>
          <a:prstGeom prst="rect">
            <a:avLst/>
          </a:prstGeom>
          <a:noFill/>
        </p:spPr>
        <p:txBody>
          <a:bodyPr wrap="none" rtlCol="0">
            <a:spAutoFit/>
          </a:bodyPr>
          <a:lstStyle/>
          <a:p>
            <a:r>
              <a:rPr lang="sv-SE" sz="900" i="1" dirty="0">
                <a:latin typeface="Arial" panose="020B0604020202020204" pitchFamily="34" charset="0"/>
                <a:cs typeface="Arial" panose="020B0604020202020204" pitchFamily="34" charset="0"/>
              </a:rPr>
              <a:t>Antal svar: 30</a:t>
            </a:r>
          </a:p>
        </p:txBody>
      </p:sp>
      <p:graphicFrame>
        <p:nvGraphicFramePr>
          <p:cNvPr id="2" name="Diagram 1">
            <a:extLst>
              <a:ext uri="{FF2B5EF4-FFF2-40B4-BE49-F238E27FC236}">
                <a16:creationId xmlns:a16="http://schemas.microsoft.com/office/drawing/2014/main" id="{10EDEC98-571C-BFF3-769C-C101F0162AF3}"/>
              </a:ext>
            </a:extLst>
          </p:cNvPr>
          <p:cNvGraphicFramePr/>
          <p:nvPr>
            <p:extLst>
              <p:ext uri="{D42A27DB-BD31-4B8C-83A1-F6EECF244321}">
                <p14:modId xmlns:p14="http://schemas.microsoft.com/office/powerpoint/2010/main" val="3480074539"/>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78174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22599</TotalTime>
  <Words>1539</Words>
  <Application>Microsoft Office PowerPoint</Application>
  <PresentationFormat>A4 (210 x 297 mm)</PresentationFormat>
  <Paragraphs>622</Paragraphs>
  <Slides>20</Slides>
  <Notes>2</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20</vt:i4>
      </vt:variant>
    </vt:vector>
  </HeadingPairs>
  <TitlesOfParts>
    <vt:vector size="25" baseType="lpstr">
      <vt:lpstr>Arial</vt:lpstr>
      <vt:lpstr>Arial Black</vt:lpstr>
      <vt:lpstr>Calibri</vt:lpstr>
      <vt:lpstr>Segoe UI</vt:lpstr>
      <vt:lpstr>Office Theme</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 från Enkätfabriken</dc:title>
  <dc:subject/>
  <dc:creator>Enkätfabriken</dc:creator>
  <cp:keywords/>
  <dc:description/>
  <cp:lastModifiedBy>Persson, Christina</cp:lastModifiedBy>
  <cp:revision>650</cp:revision>
  <cp:lastPrinted>2018-04-19T16:41:41Z</cp:lastPrinted>
  <dcterms:created xsi:type="dcterms:W3CDTF">2018-04-19T14:35:35Z</dcterms:created>
  <dcterms:modified xsi:type="dcterms:W3CDTF">2023-11-21T10:49:47Z</dcterms:modified>
  <cp:category/>
</cp:coreProperties>
</file>