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3"/>
  </p:notesMasterIdLst>
  <p:sldIdLst>
    <p:sldId id="256" r:id="rId3"/>
    <p:sldId id="259" r:id="rId4"/>
    <p:sldId id="279" r:id="rId5"/>
    <p:sldId id="280" r:id="rId6"/>
    <p:sldId id="466" r:id="rId7"/>
    <p:sldId id="467" r:id="rId8"/>
    <p:sldId id="468" r:id="rId9"/>
    <p:sldId id="469" r:id="rId10"/>
    <p:sldId id="283" r:id="rId11"/>
    <p:sldId id="305" r:id="rId12"/>
    <p:sldId id="376" r:id="rId13"/>
    <p:sldId id="470" r:id="rId14"/>
    <p:sldId id="462" r:id="rId15"/>
    <p:sldId id="471" r:id="rId16"/>
    <p:sldId id="472" r:id="rId17"/>
    <p:sldId id="473" r:id="rId18"/>
    <p:sldId id="474" r:id="rId19"/>
    <p:sldId id="296" r:id="rId20"/>
    <p:sldId id="475" r:id="rId21"/>
    <p:sldId id="282" r:id="rId22"/>
    <p:sldId id="476" r:id="rId23"/>
    <p:sldId id="477" r:id="rId24"/>
    <p:sldId id="478" r:id="rId25"/>
    <p:sldId id="479" r:id="rId26"/>
    <p:sldId id="480" r:id="rId27"/>
    <p:sldId id="481" r:id="rId28"/>
    <p:sldId id="324" r:id="rId29"/>
    <p:sldId id="464" r:id="rId30"/>
    <p:sldId id="325" r:id="rId31"/>
    <p:sldId id="258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DBF0F6"/>
    <a:srgbClr val="00385C"/>
    <a:srgbClr val="DBF2E8"/>
    <a:srgbClr val="F8F2E8"/>
    <a:srgbClr val="002E5C"/>
    <a:srgbClr val="002B45"/>
    <a:srgbClr val="005892"/>
    <a:srgbClr val="F6F2E8"/>
    <a:srgbClr val="00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3645" autoAdjust="0"/>
  </p:normalViewPr>
  <p:slideViewPr>
    <p:cSldViewPr snapToGrid="0">
      <p:cViewPr varScale="1">
        <p:scale>
          <a:sx n="114" d="100"/>
          <a:sy n="114" d="100"/>
        </p:scale>
        <p:origin x="12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00589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F7-4272-961F-9AD9EECB86B6}"/>
              </c:ext>
            </c:extLst>
          </c:dPt>
          <c:dPt>
            <c:idx val="1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9F78-450C-A8A3-FD9E661FC0D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124</c:v>
                </c:pt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173806004"/>
          <c:y val="0.39654812495167219"/>
          <c:w val="0.12326747557126262"/>
          <c:h val="0.23564313627053249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87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117008457558542"/>
              <c:y val="0.88701791934427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386500241053921"/>
          <c:y val="0.91097526790967653"/>
          <c:w val="0.71388406712581376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22</c:v>
                </c:pt>
                <c:pt idx="1">
                  <c:v>68</c:v>
                </c:pt>
                <c:pt idx="2">
                  <c:v>84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35</c:v>
                </c:pt>
                <c:pt idx="1">
                  <c:v>71</c:v>
                </c:pt>
                <c:pt idx="2">
                  <c:v>86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30</c:v>
                </c:pt>
                <c:pt idx="1">
                  <c:v>75</c:v>
                </c:pt>
                <c:pt idx="2">
                  <c:v>88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53991472182201"/>
              <c:y val="0.898116869437185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246464652036626"/>
          <c:y val="0.91395672211567835"/>
          <c:w val="0.72818663989441867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Blad1!$B$2:$B$2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Blad1!$C$2:$C$2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Blad1!$D$2:$D$2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46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754546455349095"/>
          <c:y val="0.92801668070335708"/>
          <c:w val="0.73114780848641858"/>
          <c:h val="5.641960350879397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6863763143"/>
          <c:y val="5.1097449234054439E-2"/>
          <c:w val="0.46127223915228549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58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  <c:pt idx="0">
                  <c:v>61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  <c:pt idx="0">
                  <c:v>63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181944821509363"/>
          <c:y val="0.35445914989758986"/>
          <c:w val="7.5449075130156487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88979080340445"/>
          <c:y val="3.350302336371664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Hemtjänst!$B$2:$B$5</c:f>
              <c:numCache>
                <c:formatCode>General</c:formatCode>
                <c:ptCount val="4"/>
                <c:pt idx="0">
                  <c:v>46</c:v>
                </c:pt>
                <c:pt idx="1">
                  <c:v>76</c:v>
                </c:pt>
                <c:pt idx="2">
                  <c:v>77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Hemtjänst!$C$2:$C$5</c:f>
              <c:numCache>
                <c:formatCode>General</c:formatCode>
                <c:ptCount val="4"/>
                <c:pt idx="0">
                  <c:v>50</c:v>
                </c:pt>
                <c:pt idx="1">
                  <c:v>77</c:v>
                </c:pt>
                <c:pt idx="2">
                  <c:v>74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Hemtjänst!$D$2:$D$5</c:f>
              <c:numCache>
                <c:formatCode>General</c:formatCode>
                <c:ptCount val="4"/>
                <c:pt idx="0">
                  <c:v>49</c:v>
                </c:pt>
                <c:pt idx="1">
                  <c:v>75</c:v>
                </c:pt>
                <c:pt idx="2">
                  <c:v>76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1966675121242499"/>
          <c:w val="7.3976234266337149E-2"/>
          <c:h val="0.25367220429968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Hemtjänst!$B$2:$B$4</c:f>
              <c:numCache>
                <c:formatCode>General</c:formatCode>
                <c:ptCount val="3"/>
                <c:pt idx="0">
                  <c:v>81</c:v>
                </c:pt>
                <c:pt idx="1">
                  <c:v>55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80</c:v>
                </c:pt>
                <c:pt idx="1">
                  <c:v>55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83</c:v>
                </c:pt>
                <c:pt idx="1">
                  <c:v>50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845655056286923"/>
          <c:y val="0.33404527988913385"/>
          <c:w val="6.8722486064237961E-2"/>
          <c:h val="0.23951365114163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2658945771"/>
          <c:y val="6.7752170749528495E-2"/>
          <c:w val="0.46271282568994665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77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181944821509363"/>
          <c:y val="0.35445914989758986"/>
          <c:w val="7.5449075130156487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51759646958975"/>
          <c:y val="3.9483553983373734E-2"/>
          <c:w val="0.46268959375660412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Säbo!$B$2:$B$5</c:f>
              <c:numCache>
                <c:formatCode>General</c:formatCode>
                <c:ptCount val="4"/>
                <c:pt idx="0">
                  <c:v>22</c:v>
                </c:pt>
                <c:pt idx="1">
                  <c:v>68</c:v>
                </c:pt>
                <c:pt idx="2">
                  <c:v>84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Säbo!$C$2:$C$5</c:f>
              <c:numCache>
                <c:formatCode>General</c:formatCode>
                <c:ptCount val="4"/>
                <c:pt idx="1">
                  <c:v>66</c:v>
                </c:pt>
                <c:pt idx="2">
                  <c:v>86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Säbo!$D$2:$D$5</c:f>
              <c:numCache>
                <c:formatCode>General</c:formatCode>
                <c:ptCount val="4"/>
                <c:pt idx="1">
                  <c:v>67</c:v>
                </c:pt>
                <c:pt idx="2">
                  <c:v>87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858347590795564"/>
              <c:y val="0.921854752477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910936550363953"/>
          <c:y val="0.34083449471499006"/>
          <c:w val="7.1931096686229101E-2"/>
          <c:h val="0.2328556505379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16086211987427"/>
          <c:y val="7.3858651059633781E-2"/>
          <c:w val="0.48551456736759147"/>
          <c:h val="0.796129468124641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Säbo!$B$2:$B$2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Säbo!$C$2:$C$2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Säbo!$D$2:$D$2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460037718213371"/>
              <c:y val="0.9117185088064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202631092347741"/>
          <c:y val="0.36051531303973361"/>
          <c:w val="7.925464283491207E-2"/>
          <c:h val="0.23428169908440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rgbClr val="F8F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14</c:v>
                </c:pt>
                <c:pt idx="1">
                  <c:v>130</c:v>
                </c:pt>
                <c:pt idx="2">
                  <c:v>141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05717175617808"/>
          <c:y val="0.21289522529441882"/>
          <c:w val="0.2395970431883683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6.0917239264094869E-2"/>
          <c:w val="0.48819769208493224"/>
          <c:h val="0.881319826807029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100</c:v>
                </c:pt>
                <c:pt idx="1">
                  <c:v>118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34852574910716"/>
          <c:y val="0.19116455479339819"/>
          <c:w val="0.27369297585677299"/>
          <c:h val="0.5348651769527773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20909285674205"/>
          <c:y val="5.525822512514332E-2"/>
          <c:w val="0.44784769240700217"/>
          <c:h val="0.8899323825685993"/>
        </c:manualLayout>
      </c:layout>
      <c:pieChart>
        <c:varyColors val="1"/>
        <c:ser>
          <c:idx val="0"/>
          <c:order val="0"/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147</c:v>
                </c:pt>
                <c:pt idx="1">
                  <c:v>135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ayout>
        <c:manualLayout>
          <c:xMode val="edge"/>
          <c:yMode val="edge"/>
          <c:x val="0.69185801339653341"/>
          <c:y val="0.18870063378454777"/>
          <c:w val="0.21613687624656364"/>
          <c:h val="0.56609422899776496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13112259545969E-2"/>
          <c:y val="5.5057848786892537E-2"/>
          <c:w val="0.58696136725920589"/>
          <c:h val="0.88750916278882608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137</c:v>
                </c:pt>
                <c:pt idx="1">
                  <c:v>132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75630076627339"/>
          <c:y val="0.28177169747329511"/>
          <c:w val="0.1976587548945492"/>
          <c:h val="0.4300797511255619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9707865718814"/>
          <c:y val="5.9866774541531824E-2"/>
          <c:w val="0.53250988685543377"/>
          <c:h val="0.811161889257311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7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C-DC77-4337-8D23-AA77AE57FDDC}"/>
              </c:ext>
            </c:extLst>
          </c:dPt>
          <c:dPt>
            <c:idx val="9"/>
            <c:invertIfNegative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954-4961-9D41-7E2587BC2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0</c:v>
                </c:pt>
                <c:pt idx="1">
                  <c:v>83</c:v>
                </c:pt>
                <c:pt idx="3">
                  <c:v>77</c:v>
                </c:pt>
                <c:pt idx="4">
                  <c:v>88</c:v>
                </c:pt>
                <c:pt idx="6">
                  <c:v>84</c:v>
                </c:pt>
                <c:pt idx="7">
                  <c:v>82</c:v>
                </c:pt>
                <c:pt idx="9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189483724380732"/>
              <c:y val="0.895363907233503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24581772312341"/>
          <c:y val="3.7671232876712986E-2"/>
          <c:w val="0.54310550442872951"/>
          <c:h val="0.82100228551147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896-BFB3-E1E7086D44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57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896-BFB3-E1E7086D44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A-4896-BFB3-E1E7086D4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61440"/>
        <c:axId val="140862976"/>
      </c:barChart>
      <c:catAx>
        <c:axId val="14086144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569"/>
              <c:y val="0.897996813509789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140861440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9129246027167285"/>
          <c:y val="0.92767898821650907"/>
          <c:w val="0.68168620441389116"/>
          <c:h val="5.039297920887898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40602658468796"/>
          <c:y val="3.7671196147617464E-2"/>
          <c:w val="0.53388084605837416"/>
          <c:h val="0.81729152444223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46</c:v>
                </c:pt>
                <c:pt idx="1">
                  <c:v>76</c:v>
                </c:pt>
                <c:pt idx="2">
                  <c:v>77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3AF-8CF7-3531756FCF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4-43AF-8CF7-3531756FCFB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3AF-8CF7-3531756F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64064"/>
        <c:axId val="142665600"/>
      </c:barChart>
      <c:catAx>
        <c:axId val="14266406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665600"/>
        <c:crosses val="autoZero"/>
        <c:auto val="1"/>
        <c:lblAlgn val="ctr"/>
        <c:lblOffset val="100"/>
        <c:noMultiLvlLbl val="0"/>
      </c:catAx>
      <c:valAx>
        <c:axId val="1426656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500052930464522"/>
              <c:y val="0.898117059228229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142664064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101391592056999"/>
          <c:y val="0.91655444928147944"/>
          <c:w val="0.70829084967101763"/>
          <c:h val="6.5679494419090684E-2"/>
        </c:manualLayout>
      </c:layout>
      <c:overlay val="0"/>
      <c:txPr>
        <a:bodyPr/>
        <a:lstStyle/>
        <a:p>
          <a:pPr>
            <a:defRPr sz="105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2996"/>
          <c:y val="3.7671232876712986E-2"/>
          <c:w val="0.53168343008218866"/>
          <c:h val="0.80048804260009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81</c:v>
                </c:pt>
                <c:pt idx="1">
                  <c:v>55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FA9-9B16-F3A3FE7FB0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49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FA9-9B16-F3A3FE7FB0B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85</c:v>
                </c:pt>
                <c:pt idx="1">
                  <c:v>54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7-4FA9-9B16-F3A3FE7F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814592"/>
        <c:axId val="142820480"/>
      </c:barChart>
      <c:catAx>
        <c:axId val="1428145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820480"/>
        <c:crosses val="autoZero"/>
        <c:auto val="1"/>
        <c:lblAlgn val="ctr"/>
        <c:lblOffset val="100"/>
        <c:noMultiLvlLbl val="0"/>
      </c:catAx>
      <c:valAx>
        <c:axId val="14282048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20994922634298"/>
              <c:y val="0.881152877641384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28145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95249197437358"/>
          <c:y val="0.89216503768936917"/>
          <c:w val="0.73308071876083447"/>
          <c:h val="8.493237604322871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</cdr:x>
      <cdr:y>0.60598</cdr:y>
    </cdr:from>
    <cdr:to>
      <cdr:x>0.40404</cdr:x>
      <cdr:y>0.81992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4869" y="2353818"/>
          <a:ext cx="261708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Vet du vart du ska vända dig om du vill framföra synpunkter eller klagomål på hemtjänsten?</a:t>
          </a:r>
          <a:br>
            <a:rPr lang="sv-SE" sz="1200" dirty="0"/>
          </a:br>
          <a:r>
            <a:rPr lang="sv-SE" sz="1200" i="1" dirty="0"/>
            <a:t>Ja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0.02924</cdr:x>
      <cdr:y>0.08792</cdr:y>
    </cdr:from>
    <cdr:to>
      <cdr:x>0.41211</cdr:x>
      <cdr:y>0.22742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60003" y="407362"/>
          <a:ext cx="340448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</a:t>
          </a:r>
        </a:p>
        <a:p xmlns:a="http://schemas.openxmlformats.org/drawingml/2006/main">
          <a:r>
            <a:rPr lang="sv-SE" sz="1200" dirty="0">
              <a:latin typeface="+mn-lt"/>
            </a:rPr>
            <a:t>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0.02166</cdr:x>
      <cdr:y>0.55079</cdr:y>
    </cdr:from>
    <cdr:to>
      <cdr:x>0.41653</cdr:x>
      <cdr:y>0.73937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86812" y="2427121"/>
          <a:ext cx="340488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  <a:latin typeface="+mn-lt"/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alla / Ja, flertalet</a:t>
          </a:r>
        </a:p>
      </cdr:txBody>
    </cdr:sp>
  </cdr:relSizeAnchor>
  <cdr:relSizeAnchor xmlns:cdr="http://schemas.openxmlformats.org/drawingml/2006/chartDrawing">
    <cdr:from>
      <cdr:x>0.01482</cdr:x>
      <cdr:y>0.1195</cdr:y>
    </cdr:from>
    <cdr:to>
      <cdr:x>0.37804</cdr:x>
      <cdr:y>0.31015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127818" y="526613"/>
          <a:ext cx="3131949" cy="8400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Pratar och förstår hemtjänstpersonalen svenska tillräckligt bra för att ni ska förstå varandra?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alla / Ja, flertalet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0.02409</cdr:x>
      <cdr:y>0.25161</cdr:y>
    </cdr:from>
    <cdr:to>
      <cdr:x>0.42008</cdr:x>
      <cdr:y>0.4153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23551" y="933070"/>
          <a:ext cx="3674995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Brukar personalen komma på avtalad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tid?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0.02094</cdr:x>
      <cdr:y>0.44952</cdr:y>
    </cdr:from>
    <cdr:to>
      <cdr:x>0.42229</cdr:x>
      <cdr:y>0.65998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94368" y="1666998"/>
          <a:ext cx="3724739" cy="7804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0.01699</cdr:x>
      <cdr:y>0.63105</cdr:y>
    </cdr:from>
    <cdr:to>
      <cdr:x>0.40978</cdr:x>
      <cdr:y>0.88827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7641" y="2340171"/>
          <a:ext cx="3645298" cy="953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 T.ex. byte av tid/dag, förseningar, personaländringar etc. 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0.02245</cdr:x>
      <cdr:y>0.04975</cdr:y>
    </cdr:from>
    <cdr:to>
      <cdr:x>0.41798</cdr:x>
      <cdr:y>0.21344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8382" y="184489"/>
          <a:ext cx="3670726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tycker du personalen utför sina arbetsuppgifter?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0.0253</cdr:x>
      <cdr:y>0.33708</cdr:y>
    </cdr:from>
    <cdr:to>
      <cdr:x>0.4033</cdr:x>
      <cdr:y>0.48758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6055" y="1275278"/>
          <a:ext cx="2630729" cy="569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Brukar du kunna påverka vid vilka tider personalen kommer?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0.02429</cdr:x>
      <cdr:y>0.06102</cdr:y>
    </cdr:from>
    <cdr:to>
      <cdr:x>0.40604</cdr:x>
      <cdr:y>0.21152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04077" y="268118"/>
          <a:ext cx="3207718" cy="661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0.02343</cdr:x>
      <cdr:y>0.57815</cdr:y>
    </cdr:from>
    <cdr:to>
      <cdr:x>0.40143</cdr:x>
      <cdr:y>0.8093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568BCF4-CCF6-4B18-BFDE-D7F3190E5B38}"/>
            </a:ext>
          </a:extLst>
        </cdr:cNvPr>
        <cdr:cNvSpPr txBox="1"/>
      </cdr:nvSpPr>
      <cdr:spPr>
        <a:xfrm xmlns:a="http://schemas.openxmlformats.org/drawingml/2006/main">
          <a:off x="199040" y="2540351"/>
          <a:ext cx="3211136" cy="1015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/>
            <a:t>Brukar personalen ta hänsyn till dina åsikter och önskemål om hur hjälpen </a:t>
          </a:r>
        </a:p>
        <a:p xmlns:a="http://schemas.openxmlformats.org/drawingml/2006/main">
          <a:r>
            <a:rPr lang="sv-SE" sz="1200" dirty="0"/>
            <a:t>skall utföras?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  <a:p xmlns:a="http://schemas.openxmlformats.org/drawingml/2006/main">
          <a:endParaRPr lang="sv-SE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0.78182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592563"/>
          <a:ext cx="3650125" cy="862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0.00678</cdr:x>
      <cdr:y>0.48585</cdr:y>
    </cdr:from>
    <cdr:to>
      <cdr:x>0.42626</cdr:x>
      <cdr:y>0.65129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58994" y="2069519"/>
          <a:ext cx="3650125" cy="704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Hur lätt eller svårt är det att få kontakt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med hemtjänstpersonalen vid behov?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Mycket lätt / Ganska lätt</a:t>
          </a:r>
          <a:endParaRPr lang="sv-SE" sz="1200" i="1" dirty="0"/>
        </a:p>
      </cdr:txBody>
    </cdr:sp>
  </cdr:relSizeAnchor>
  <cdr:relSizeAnchor xmlns:cdr="http://schemas.openxmlformats.org/drawingml/2006/chartDrawing">
    <cdr:from>
      <cdr:x>0.00678</cdr:x>
      <cdr:y>0.68943</cdr:y>
    </cdr:from>
    <cdr:to>
      <cdr:x>0.42626</cdr:x>
      <cdr:y>0.84117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59DEFC40-5483-9764-3396-A4E9FBBF880A}"/>
            </a:ext>
          </a:extLst>
        </cdr:cNvPr>
        <cdr:cNvSpPr txBox="1"/>
      </cdr:nvSpPr>
      <cdr:spPr>
        <a:xfrm xmlns:a="http://schemas.openxmlformats.org/drawingml/2006/main">
          <a:off x="58994" y="2936701"/>
          <a:ext cx="365012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Brukar du träffa din fasta omsorgskontakt i hemtjänsten?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Ja, ofta</a:t>
          </a:r>
          <a:endParaRPr lang="sv-SE" sz="12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0.37953</cdr:x>
      <cdr:y>0.5458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55536" y="1427749"/>
          <a:ext cx="300877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Hur nöjd eller missnöjd är du </a:t>
          </a:r>
        </a:p>
        <a:p xmlns:a="http://schemas.openxmlformats.org/drawingml/2006/main">
          <a:r>
            <a:rPr lang="sv-SE" sz="1200" dirty="0"/>
            <a:t>sammantaget med den hemtjänst </a:t>
          </a:r>
        </a:p>
        <a:p xmlns:a="http://schemas.openxmlformats.org/drawingml/2006/main">
          <a:r>
            <a:rPr lang="sv-SE" sz="1200" dirty="0"/>
            <a:t>du har? </a:t>
          </a:r>
          <a:br>
            <a:rPr lang="sv-SE" sz="1200" dirty="0"/>
          </a:br>
          <a:r>
            <a:rPr lang="sv-SE" sz="1200" b="0" i="1" dirty="0"/>
            <a:t>Mycket nöjd / Ganska nöjd</a:t>
          </a:r>
          <a:endParaRPr lang="sv-SE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0.03169</cdr:x>
      <cdr:y>0.54686</cdr:y>
    </cdr:from>
    <cdr:to>
      <cdr:x>0.41653</cdr:x>
      <cdr:y>0.73544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73259" y="2409816"/>
          <a:ext cx="331843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0.03193</cdr:x>
      <cdr:y>0.14312</cdr:y>
    </cdr:from>
    <cdr:to>
      <cdr:x>0.39514</cdr:x>
      <cdr:y>0.28979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75329" y="630678"/>
          <a:ext cx="313191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0.02696</cdr:x>
      <cdr:y>0.27095</cdr:y>
    </cdr:from>
    <cdr:to>
      <cdr:x>0.42171</cdr:x>
      <cdr:y>0.37635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220643" y="1186834"/>
          <a:ext cx="323066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komma på avtalad tid?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0.02406</cdr:x>
      <cdr:y>0.6674</cdr:y>
    </cdr:from>
    <cdr:to>
      <cdr:x>0.39622</cdr:x>
      <cdr:y>0.81496</cdr:y>
    </cdr:to>
    <cdr:sp macro="" textlink="">
      <cdr:nvSpPr>
        <cdr:cNvPr id="5" name="textruta 7"/>
        <cdr:cNvSpPr txBox="1"/>
      </cdr:nvSpPr>
      <cdr:spPr>
        <a:xfrm xmlns:a="http://schemas.openxmlformats.org/drawingml/2006/main">
          <a:off x="196909" y="2923393"/>
          <a:ext cx="304578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0.0272</cdr:x>
      <cdr:y>0.46287</cdr:y>
    </cdr:from>
    <cdr:to>
      <cdr:x>0.41204</cdr:x>
      <cdr:y>0.61043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22607" y="2027496"/>
          <a:ext cx="314955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0.02989</cdr:x>
      <cdr:y>0.06556</cdr:y>
    </cdr:from>
    <cdr:to>
      <cdr:x>0.4005</cdr:x>
      <cdr:y>0.21312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44622" y="287171"/>
          <a:ext cx="303309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Hur tycker du att personalen utför sina arbetsuppgifter?</a:t>
          </a:r>
        </a:p>
        <a:p xmlns:a="http://schemas.openxmlformats.org/drawingml/2006/main">
          <a:r>
            <a:rPr lang="sv-SE" sz="1200" i="1" dirty="0">
              <a:latin typeface="+mn-lt"/>
            </a:rPr>
            <a:t>Mycket bra /Ganska bra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0.02381</cdr:x>
      <cdr:y>0.08084</cdr:y>
    </cdr:from>
    <cdr:to>
      <cdr:x>0.39625</cdr:x>
      <cdr:y>0.25726</cdr:y>
    </cdr:to>
    <cdr:sp macro="" textlink="">
      <cdr:nvSpPr>
        <cdr:cNvPr id="2" name="textruta 3" descr="Diagrammet visar hur respondenterna upplever personalens bemötande och sitt inflytande. Fördelat på riket, län och kommun. "/>
        <cdr:cNvSpPr txBox="1"/>
      </cdr:nvSpPr>
      <cdr:spPr>
        <a:xfrm xmlns:a="http://schemas.openxmlformats.org/drawingml/2006/main">
          <a:off x="198756" y="366684"/>
          <a:ext cx="310897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  <a:p xmlns:a="http://schemas.openxmlformats.org/drawingml/2006/main">
          <a:endParaRPr lang="sv-SE" sz="1000" i="1" dirty="0"/>
        </a:p>
      </cdr:txBody>
    </cdr:sp>
  </cdr:relSizeAnchor>
  <cdr:relSizeAnchor xmlns:cdr="http://schemas.openxmlformats.org/drawingml/2006/chartDrawing">
    <cdr:from>
      <cdr:x>0.02559</cdr:x>
      <cdr:y>0.3473</cdr:y>
    </cdr:from>
    <cdr:to>
      <cdr:x>0.38934</cdr:x>
      <cdr:y>0.48979</cdr:y>
    </cdr:to>
    <cdr:sp macro="" textlink="">
      <cdr:nvSpPr>
        <cdr:cNvPr id="3" name="textruta 4"/>
        <cdr:cNvSpPr txBox="1"/>
      </cdr:nvSpPr>
      <cdr:spPr>
        <a:xfrm xmlns:a="http://schemas.openxmlformats.org/drawingml/2006/main">
          <a:off x="213615" y="1575325"/>
          <a:ext cx="303643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du kunna påverka vid vilka tider personalen kommer?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0.02425</cdr:x>
      <cdr:y>0.61625</cdr:y>
    </cdr:from>
    <cdr:to>
      <cdr:x>0.39793</cdr:x>
      <cdr:y>0.79945</cdr:y>
    </cdr:to>
    <cdr:sp macro="" textlink="">
      <cdr:nvSpPr>
        <cdr:cNvPr id="8" name="textruta 12"/>
        <cdr:cNvSpPr txBox="1"/>
      </cdr:nvSpPr>
      <cdr:spPr>
        <a:xfrm xmlns:a="http://schemas.openxmlformats.org/drawingml/2006/main">
          <a:off x="202429" y="2795261"/>
          <a:ext cx="311932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ta hänsyn till dina åsikter och önskemål om hur hjälpen ska utföras?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294D-B1DE-4A4A-8802-C09E84098F47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662-79AB-4EC7-BCF9-AF46F9B0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7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1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35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0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64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59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78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52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8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56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0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sz="1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55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6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295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1387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032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9" y="800439"/>
            <a:ext cx="3456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2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89016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1357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41854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1959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dirty="0"/>
              <a:t>Punktlista nivå 1: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,</a:t>
            </a:r>
            <a:br>
              <a:rPr lang="sv-SE" sz="1000" dirty="0"/>
            </a:br>
            <a:r>
              <a:rPr lang="sv-SE" sz="1000" dirty="0" err="1"/>
              <a:t>bold</a:t>
            </a:r>
            <a:r>
              <a:rPr lang="sv-SE" sz="1000" dirty="0"/>
              <a:t> 19pt</a:t>
            </a:r>
          </a:p>
          <a:p>
            <a:pPr algn="l"/>
            <a:r>
              <a:rPr lang="sv-SE" sz="1000" b="1" dirty="0"/>
              <a:t>Nivå 2: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9897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69"/>
            <a:ext cx="4547029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6343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1" y="2059201"/>
            <a:ext cx="4716363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6858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3659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409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18278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547029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94749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2" y="2059201"/>
            <a:ext cx="4547029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5867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535167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703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74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279925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10050"/>
            <a:ext cx="9180000" cy="1513950"/>
          </a:xfrm>
        </p:spPr>
        <p:txBody>
          <a:bodyPr/>
          <a:lstStyle/>
          <a:p>
            <a:r>
              <a:rPr lang="sv-SE" dirty="0"/>
              <a:t>Hemtjänst</a:t>
            </a:r>
          </a:p>
          <a:p>
            <a:r>
              <a:rPr lang="sv-SE"/>
              <a:t>Resultat för Vellinge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2"/>
          <p:cNvSpPr txBox="1">
            <a:spLocks noGrp="1"/>
          </p:cNvSpPr>
          <p:nvPr>
            <p:ph type="title" idx="4294967295"/>
          </p:nvPr>
        </p:nvSpPr>
        <p:spPr>
          <a:xfrm>
            <a:off x="747252" y="717754"/>
            <a:ext cx="9224712" cy="631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rgbClr val="017C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positiva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7252" y="1349405"/>
            <a:ext cx="8538036" cy="4418196"/>
          </a:xfrm>
        </p:spPr>
        <p:txBody>
          <a:bodyPr/>
          <a:lstStyle/>
          <a:p>
            <a:pPr lvl="0"/>
            <a:r>
              <a:rPr lang="sv-SE" sz="2000" dirty="0"/>
              <a:t>Resultaten som redovisas nedan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endParaRPr lang="sv-SE" sz="19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52500" y="1314450"/>
            <a:ext cx="7982730" cy="1219200"/>
          </a:xfrm>
        </p:spPr>
        <p:txBody>
          <a:bodyPr/>
          <a:lstStyle/>
          <a:p>
            <a:r>
              <a:rPr lang="sv-SE" sz="3200" dirty="0"/>
              <a:t>Sammantagen nöjdhet fördelat på kön, vem som svarat och regiform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51754" y="592247"/>
            <a:ext cx="9452246" cy="9360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Hur nöjd eller missnöjd är du sammantaget med den hemtjänst du har? 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07288" y="1558117"/>
            <a:ext cx="8311094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</a:t>
            </a:r>
            <a:br>
              <a:rPr lang="sv-SE" sz="2000" i="1" dirty="0"/>
            </a:br>
            <a:r>
              <a:rPr lang="sv-SE" sz="2000" i="1" dirty="0"/>
              <a:t>Andel positiva svar i kommunen</a:t>
            </a:r>
          </a:p>
        </p:txBody>
      </p:sp>
      <p:graphicFrame>
        <p:nvGraphicFramePr>
          <p:cNvPr id="17" name="Chart 16" descr="Diagrammet visar hur nöjda eller missnöjda respondenterna är sammantaget med den hemtjänst de ha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749712"/>
              </p:ext>
            </p:extLst>
          </p:nvPr>
        </p:nvGraphicFramePr>
        <p:xfrm>
          <a:off x="707288" y="2145129"/>
          <a:ext cx="8777180" cy="42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2465850"/>
            <a:ext cx="90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Totalt</a:t>
            </a: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3113214"/>
            <a:ext cx="162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Män</a:t>
            </a:r>
          </a:p>
        </p:txBody>
      </p:sp>
      <p:sp>
        <p:nvSpPr>
          <p:cNvPr id="10" name="textrut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408068"/>
            <a:ext cx="18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Kvinnor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951191"/>
            <a:ext cx="346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den äldre själv eller </a:t>
            </a:r>
          </a:p>
          <a:p>
            <a:r>
              <a:rPr lang="sv-SE" sz="1200" dirty="0"/>
              <a:t>ihop med någon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8927" y="4468733"/>
            <a:ext cx="34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någon annan än den</a:t>
            </a:r>
          </a:p>
          <a:p>
            <a:r>
              <a:rPr lang="sv-SE" sz="1200" dirty="0"/>
              <a:t>äldre</a:t>
            </a:r>
          </a:p>
        </p:txBody>
      </p:sp>
      <p:sp>
        <p:nvSpPr>
          <p:cNvPr id="19" name="textrut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150837"/>
            <a:ext cx="251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Enskild regi</a:t>
            </a:r>
          </a:p>
        </p:txBody>
      </p:sp>
      <p:sp>
        <p:nvSpPr>
          <p:cNvPr id="20" name="textrut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467125"/>
            <a:ext cx="28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Offentlig regi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707289" y="6295895"/>
            <a:ext cx="8311094" cy="47744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43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66332" y="1133474"/>
            <a:ext cx="8025800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kommunens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9727" y="628053"/>
            <a:ext cx="7698711" cy="451717"/>
          </a:xfrm>
        </p:spPr>
        <p:txBody>
          <a:bodyPr/>
          <a:lstStyle/>
          <a:p>
            <a:r>
              <a:rPr lang="sv-SE" dirty="0"/>
              <a:t>Kontakter med kommunen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2000" i="1" dirty="0">
                <a:latin typeface="+mn-lt"/>
              </a:rPr>
            </a:br>
            <a:br>
              <a:rPr lang="sv-SE" sz="2000" dirty="0">
                <a:latin typeface="+mn-lt"/>
              </a:rPr>
            </a:br>
            <a:endParaRPr lang="sv-SE" sz="2000" b="0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Platshållare för innehåll 6" descr="Diagrammet visar hur respondenterna upplever sina kontakter med kommunen. 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642441"/>
              </p:ext>
            </p:extLst>
          </p:nvPr>
        </p:nvGraphicFramePr>
        <p:xfrm>
          <a:off x="689727" y="1771968"/>
          <a:ext cx="8892018" cy="45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689727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16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539999"/>
            <a:ext cx="9720000" cy="1126875"/>
          </a:xfrm>
        </p:spPr>
        <p:txBody>
          <a:bodyPr/>
          <a:lstStyle/>
          <a:p>
            <a:r>
              <a:rPr lang="sv-SE" dirty="0"/>
              <a:t>Hjälpens utförande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Platshållare för innehåll 6" descr="Diagrammet visar hur respondenterna upplever hjälpens utför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0778822"/>
              </p:ext>
            </p:extLst>
          </p:nvPr>
        </p:nvGraphicFramePr>
        <p:xfrm>
          <a:off x="636890" y="1741250"/>
          <a:ext cx="8974038" cy="45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36890" y="6356350"/>
            <a:ext cx="56529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20060" y="558478"/>
            <a:ext cx="7698711" cy="1087251"/>
          </a:xfrm>
        </p:spPr>
        <p:txBody>
          <a:bodyPr/>
          <a:lstStyle/>
          <a:p>
            <a:r>
              <a:rPr lang="sv-SE" dirty="0"/>
              <a:t>Bemötande och inflytande 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alltid eller Oftast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respondenterna upplever personalens bemötande och sitt inflyt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6287730"/>
              </p:ext>
            </p:extLst>
          </p:nvPr>
        </p:nvGraphicFramePr>
        <p:xfrm>
          <a:off x="720060" y="1731523"/>
          <a:ext cx="8851957" cy="456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20060" y="6356350"/>
            <a:ext cx="80942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41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00391" y="612843"/>
            <a:ext cx="8584897" cy="1136271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1485340"/>
              </p:ext>
            </p:extLst>
          </p:nvPr>
        </p:nvGraphicFramePr>
        <p:xfrm>
          <a:off x="700391" y="1749114"/>
          <a:ext cx="8925389" cy="457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391" y="2782669"/>
            <a:ext cx="353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hemtjänstpersonalen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00391" y="6295895"/>
            <a:ext cx="8317992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5629258" y="6390335"/>
            <a:ext cx="933484" cy="365125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59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24232" y="452572"/>
            <a:ext cx="8912198" cy="1288931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tryggt/lätt eller Ganska tryggt/lätt och Ja, för alla eller Ja, för flertalet och Ja, ofta  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trygghet, förtroende och tillgänglighet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1886700"/>
              </p:ext>
            </p:extLst>
          </p:nvPr>
        </p:nvGraphicFramePr>
        <p:xfrm>
          <a:off x="924232" y="2066533"/>
          <a:ext cx="8701548" cy="425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2287384"/>
            <a:ext cx="330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5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3211718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983227" y="6295895"/>
            <a:ext cx="8035156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78425" y="687421"/>
            <a:ext cx="8337379" cy="509081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nöjda eller missnöjda respondenterna är med den hemtjänst dom har som helhet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0012871"/>
              </p:ext>
            </p:extLst>
          </p:nvPr>
        </p:nvGraphicFramePr>
        <p:xfrm>
          <a:off x="678425" y="1838529"/>
          <a:ext cx="8947355" cy="445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678426" y="6356349"/>
            <a:ext cx="760936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96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>
            <a:extLst>
              <a:ext uri="{FF2B5EF4-FFF2-40B4-BE49-F238E27FC236}">
                <a16:creationId xmlns:a16="http://schemas.microsoft.com/office/drawing/2014/main" id="{1892EAAD-0360-45BE-A9C7-B3A7C277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641758"/>
            <a:ext cx="9720000" cy="59981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kommun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DA64FB-586B-4578-85A2-8ADBBE71F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888" y="1241571"/>
            <a:ext cx="10847639" cy="4974671"/>
          </a:xfrm>
        </p:spPr>
        <p:txBody>
          <a:bodyPr/>
          <a:lstStyle/>
          <a:p>
            <a:r>
              <a:rPr lang="sv-SE" sz="2000" dirty="0"/>
              <a:t>Det här är en sammanställning av några av er kommuns resultat.</a:t>
            </a: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Först presenteras bakgrundsinformation om deltagarna.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resultatredovisningen visas först era resultatet på frågan om den sammantagna nöjdheten fördelat på kön, vem som svarat och regiform.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Därefter presenteras kommunens resultat jämfört med ert län och riket.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sista delen jämförs era resultat för i år med era resultat två tidigare år (2023 och 2022). </a:t>
            </a:r>
            <a:br>
              <a:rPr lang="sv-SE" sz="2000" dirty="0">
                <a:solidFill>
                  <a:srgbClr val="002B45"/>
                </a:solidFill>
              </a:rPr>
            </a:br>
            <a:endParaRPr lang="sv-SE" sz="2000" dirty="0">
              <a:solidFill>
                <a:srgbClr val="002B45"/>
              </a:solidFill>
            </a:endParaRPr>
          </a:p>
          <a:p>
            <a:r>
              <a:rPr lang="sv-SE" sz="2000" dirty="0"/>
              <a:t>Enkäten och mer information om undersökningen finns på:</a:t>
            </a: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4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80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949" y="1295400"/>
            <a:ext cx="10363200" cy="1104900"/>
          </a:xfrm>
        </p:spPr>
        <p:txBody>
          <a:bodyPr/>
          <a:lstStyle/>
          <a:p>
            <a:r>
              <a:rPr lang="sv-SE" sz="3200" dirty="0"/>
              <a:t>Några jämförelser av kommunens resultat </a:t>
            </a:r>
            <a:br>
              <a:rPr lang="sv-SE" sz="3200" dirty="0"/>
            </a:br>
            <a:r>
              <a:rPr lang="sv-SE" sz="3200" dirty="0"/>
              <a:t>åren 2022, 2023 och 2024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C936035-B0DA-4506-9116-8D4B1953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09" b="37159"/>
          <a:stretch/>
        </p:blipFill>
        <p:spPr>
          <a:xfrm>
            <a:off x="0" y="1548842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12959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87031" y="670274"/>
            <a:ext cx="8213570" cy="523743"/>
          </a:xfrm>
        </p:spPr>
        <p:txBody>
          <a:bodyPr/>
          <a:lstStyle/>
          <a:p>
            <a:r>
              <a:rPr lang="sv-SE" dirty="0"/>
              <a:t>Kontakter med kommunen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8161" y="1096127"/>
            <a:ext cx="7412723" cy="587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</a:t>
            </a:r>
            <a:br>
              <a:rPr lang="sv-SE" sz="2000" dirty="0"/>
            </a:br>
            <a:r>
              <a:rPr lang="sv-SE" sz="2000" i="1" dirty="0"/>
              <a:t>Andel positiva svar i </a:t>
            </a:r>
            <a:r>
              <a:rPr lang="sv-SE" sz="2000" i="1" dirty="0">
                <a:solidFill>
                  <a:srgbClr val="017CC1"/>
                </a:solidFill>
              </a:rPr>
              <a:t>komm</a:t>
            </a:r>
            <a:r>
              <a:rPr lang="sv-SE" sz="2000" i="1" dirty="0"/>
              <a:t>unen - jämfört med tidigare år</a:t>
            </a:r>
          </a:p>
        </p:txBody>
      </p:sp>
      <p:graphicFrame>
        <p:nvGraphicFramePr>
          <p:cNvPr id="14" name="Chart 13" descr="Diagrammet visar hur respondenterna upplever sina kontakter med kommunen. 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073824"/>
              </p:ext>
            </p:extLst>
          </p:nvPr>
        </p:nvGraphicFramePr>
        <p:xfrm>
          <a:off x="808161" y="1754909"/>
          <a:ext cx="8987592" cy="450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87031" y="6356349"/>
            <a:ext cx="823135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58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583661" y="573933"/>
            <a:ext cx="9430212" cy="478325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583661" y="1052258"/>
            <a:ext cx="8701625" cy="589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bra eller Ganska bra och Ja, alltid eller Oftast 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hjälpens utför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961664"/>
              </p:ext>
            </p:extLst>
          </p:nvPr>
        </p:nvGraphicFramePr>
        <p:xfrm>
          <a:off x="583661" y="1642193"/>
          <a:ext cx="8992957" cy="46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583661" y="6356350"/>
            <a:ext cx="8424889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17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44676" y="627805"/>
            <a:ext cx="8916809" cy="52374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44677" y="1079770"/>
            <a:ext cx="8540610" cy="5316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Ja, alltid och Oftast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personalens bemötande och sitt inflyt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009528"/>
              </p:ext>
            </p:extLst>
          </p:nvPr>
        </p:nvGraphicFramePr>
        <p:xfrm>
          <a:off x="744676" y="1687073"/>
          <a:ext cx="8822111" cy="462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44677" y="6295895"/>
            <a:ext cx="8273706" cy="550683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42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70552" y="670274"/>
            <a:ext cx="8514735" cy="523743"/>
          </a:xfrm>
        </p:spPr>
        <p:txBody>
          <a:bodyPr/>
          <a:lstStyle/>
          <a:p>
            <a:r>
              <a:rPr lang="sv-SE" dirty="0"/>
              <a:t>Språk och kompetens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70553" y="1194017"/>
            <a:ext cx="7713888" cy="526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språk och kompetens hos personal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420384"/>
              </p:ext>
            </p:extLst>
          </p:nvPr>
        </p:nvGraphicFramePr>
        <p:xfrm>
          <a:off x="770553" y="1848255"/>
          <a:ext cx="8815900" cy="450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70553" y="6356349"/>
            <a:ext cx="8247830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800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45574" y="672941"/>
            <a:ext cx="9126390" cy="513523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45574" y="1150404"/>
            <a:ext cx="8847643" cy="947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tryggt/lätt eller Ganska tryggt/lätt och Ja, för alla eller Ja, för flertalet  och Ja, ofta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respondenterna upplever trygghet, förtroende och tillgänglighet i det stöd de får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031938"/>
              </p:ext>
            </p:extLst>
          </p:nvPr>
        </p:nvGraphicFramePr>
        <p:xfrm>
          <a:off x="845574" y="2071991"/>
          <a:ext cx="8531890" cy="428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3949504"/>
            <a:ext cx="295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lätt eller svårt är det att få kontakt</a:t>
            </a:r>
            <a:br>
              <a:rPr lang="sv-SE" sz="1200" dirty="0"/>
            </a:br>
            <a:r>
              <a:rPr lang="sv-SE" sz="1200" dirty="0"/>
              <a:t>med hemtjänstpersonal vid behov?</a:t>
            </a:r>
            <a:br>
              <a:rPr lang="sv-SE" sz="1200" dirty="0"/>
            </a:br>
            <a:r>
              <a:rPr lang="sv-SE" sz="1200" i="1" dirty="0"/>
              <a:t>Mycket lätt / Ganska lätt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21204AA-1143-F0AD-BE97-069DB1C8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3" y="4940400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du träffa din fasta omsorgskontakt i hemtjänsten??</a:t>
            </a:r>
            <a:br>
              <a:rPr lang="sv-SE" sz="1200" dirty="0"/>
            </a:br>
            <a:r>
              <a:rPr lang="sv-SE" sz="1200" i="1" dirty="0"/>
              <a:t>Ja, ofta</a:t>
            </a:r>
          </a:p>
        </p:txBody>
      </p:sp>
      <p:sp>
        <p:nvSpPr>
          <p:cNvPr id="5" name="textrut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3" y="3045752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Känner du förtroende för personalen</a:t>
            </a:r>
            <a:br>
              <a:rPr lang="sv-SE" sz="1200" dirty="0"/>
            </a:br>
            <a:r>
              <a:rPr lang="sv-SE" sz="1200" dirty="0"/>
              <a:t>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6" name="textrut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2176823"/>
            <a:ext cx="318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tryggt eller otryggt känns det att </a:t>
            </a:r>
            <a:br>
              <a:rPr lang="sv-SE" sz="1200" dirty="0"/>
            </a:br>
            <a:r>
              <a:rPr lang="sv-SE" sz="1200" dirty="0"/>
              <a:t>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45574" y="6366387"/>
            <a:ext cx="5406273" cy="35508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98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07397" y="707923"/>
            <a:ext cx="9164568" cy="55060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7397" y="1234933"/>
            <a:ext cx="8739487" cy="6623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nöjd, Ganska nöjd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nöjda eller missnöjda respondenterna är med den hemtjänst dom har som helhet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687179"/>
              </p:ext>
            </p:extLst>
          </p:nvPr>
        </p:nvGraphicFramePr>
        <p:xfrm>
          <a:off x="807396" y="1897237"/>
          <a:ext cx="8531157" cy="44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6839" y="3429000"/>
            <a:ext cx="258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sammantaget med den hemtjänst du har?</a:t>
            </a:r>
            <a:br>
              <a:rPr lang="sv-SE" sz="1200" dirty="0"/>
            </a:br>
            <a:r>
              <a:rPr lang="sv-SE" sz="1200" i="1" dirty="0"/>
              <a:t>Mycket nöjd / Ganska nöjd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07397" y="6356349"/>
            <a:ext cx="8210986" cy="3651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172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3394" y="1438275"/>
            <a:ext cx="9107348" cy="814759"/>
          </a:xfrm>
        </p:spPr>
        <p:txBody>
          <a:bodyPr/>
          <a:lstStyle/>
          <a:p>
            <a:r>
              <a:rPr lang="sv-SE" sz="3000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695450"/>
            <a:ext cx="8743104" cy="347135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15787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28147" y="1455736"/>
            <a:ext cx="9334122" cy="666750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455736"/>
            <a:ext cx="12192000" cy="5453136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144000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725556"/>
            <a:ext cx="8208371" cy="636519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7" y="1524000"/>
            <a:ext cx="9279467" cy="4243600"/>
          </a:xfrm>
        </p:spPr>
        <p:txBody>
          <a:bodyPr/>
          <a:lstStyle/>
          <a:p>
            <a:r>
              <a:rPr lang="sv-SE" sz="2000"/>
              <a:t>Totalt i riket svarade 81 138 personer på årets enkät för äldre personer med hemtjänst, vilket är 55,4 % av de som hade möjlighet att delta.</a:t>
            </a:r>
            <a:endParaRPr lang="sv-SE" sz="2000" dirty="0"/>
          </a:p>
          <a:p>
            <a:endParaRPr lang="sv-SE" sz="2000" dirty="0"/>
          </a:p>
          <a:p>
            <a:r>
              <a:rPr lang="sv-SE" sz="2000"/>
              <a:t>I Vellinge svarade 301 personer, vilket är 56,1 % av de tillfrågade.</a:t>
            </a:r>
            <a:endParaRPr lang="sv-SE" sz="2400" dirty="0"/>
          </a:p>
        </p:txBody>
      </p:sp>
      <p:sp>
        <p:nvSpPr>
          <p:cNvPr id="7" name="Platshållare för bild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29258" y="6219346"/>
            <a:ext cx="933484" cy="502129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Platshållare för sidfot 3">
            <a:extLst>
              <a:ext uri="{FF2B5EF4-FFF2-40B4-BE49-F238E27FC236}">
                <a16:creationId xmlns:a16="http://schemas.microsoft.com/office/drawing/2014/main" id="{993F7954-9222-EE31-1FF9-27D89687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165" y="6287847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636889" y="805070"/>
            <a:ext cx="9720000" cy="480567"/>
          </a:xfrm>
        </p:spPr>
        <p:txBody>
          <a:bodyPr/>
          <a:lstStyle/>
          <a:p>
            <a:r>
              <a:rPr lang="sv-SE" dirty="0"/>
              <a:t>Vilka var kommunens deltagare? </a:t>
            </a:r>
          </a:p>
        </p:txBody>
      </p:sp>
      <p:graphicFrame>
        <p:nvGraphicFramePr>
          <p:cNvPr id="6" name="Chart 5" descr="Diagrammet visar fördelning mellan kön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05247"/>
              </p:ext>
            </p:extLst>
          </p:nvPr>
        </p:nvGraphicFramePr>
        <p:xfrm>
          <a:off x="200835" y="1179870"/>
          <a:ext cx="6209797" cy="430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Diagrammet visar åldersfördelning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676467"/>
              </p:ext>
            </p:extLst>
          </p:nvPr>
        </p:nvGraphicFramePr>
        <p:xfrm>
          <a:off x="5411931" y="1465006"/>
          <a:ext cx="6209797" cy="38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36889" y="6182988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04569" y="771525"/>
            <a:ext cx="8987056" cy="617330"/>
          </a:xfrm>
        </p:spPr>
        <p:txBody>
          <a:bodyPr/>
          <a:lstStyle/>
          <a:p>
            <a:r>
              <a:rPr lang="sv-SE" spc="-50" dirty="0"/>
              <a:t>Självupplevd  hälsa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16386" y="1402530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914474"/>
              </p:ext>
            </p:extLst>
          </p:nvPr>
        </p:nvGraphicFramePr>
        <p:xfrm>
          <a:off x="1892799" y="1859586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65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83227" y="854764"/>
            <a:ext cx="8908398" cy="562493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904875" y="1428911"/>
            <a:ext cx="819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8" name="Chart 7" descr="Diagrammet visar i vilken utsträckning respondenterna har besvär av ängslan, oro eller ånges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579762"/>
              </p:ext>
            </p:extLst>
          </p:nvPr>
        </p:nvGraphicFramePr>
        <p:xfrm>
          <a:off x="1371600" y="1999582"/>
          <a:ext cx="8287965" cy="417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550503" y="6170400"/>
            <a:ext cx="8477608" cy="50144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57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89727" y="601017"/>
            <a:ext cx="9720000" cy="609904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4205" y="1213410"/>
            <a:ext cx="942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876898"/>
              </p:ext>
            </p:extLst>
          </p:nvPr>
        </p:nvGraphicFramePr>
        <p:xfrm>
          <a:off x="1916349" y="1654384"/>
          <a:ext cx="7102033" cy="469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6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619250"/>
            <a:ext cx="10363200" cy="70484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1165</TotalTime>
  <Words>1778</Words>
  <Application>Microsoft Office PowerPoint</Application>
  <PresentationFormat>Widescreen</PresentationFormat>
  <Paragraphs>192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Noto Sans</vt:lpstr>
      <vt:lpstr>SoS-tema</vt:lpstr>
      <vt:lpstr>SoS-PPT-svensk</vt:lpstr>
      <vt:lpstr>Vad tycker de äldre om äldreomsorgen? 2024</vt:lpstr>
      <vt:lpstr>Resultat för er kommun</vt:lpstr>
      <vt:lpstr>Bakgrundsinformation om årets deltagare</vt:lpstr>
      <vt:lpstr>Hur många svarade?</vt:lpstr>
      <vt:lpstr>Vilka var kommunens deltagare? </vt:lpstr>
      <vt:lpstr>Självupplevd  hälsa</vt:lpstr>
      <vt:lpstr>Besvär av ängslan, oro eller ångest</vt:lpstr>
      <vt:lpstr>Besvär av ensamhet </vt:lpstr>
      <vt:lpstr>Resultatöversikt år 2024</vt:lpstr>
      <vt:lpstr>Andel positiva svar</vt:lpstr>
      <vt:lpstr>Sammantagen nöjdhet fördelat på kön, vem som svarat och regiform</vt:lpstr>
      <vt:lpstr>Hur nöjd eller missnöjd är du sammantaget med den hemtjänst du har?  </vt:lpstr>
      <vt:lpstr>Några av kommunens resultat jämfört med länet och riket</vt:lpstr>
      <vt:lpstr>Kontakter med kommunen Positiva svar = Ja Andel positiva svar i kommunen jämfört med länet och riket  </vt:lpstr>
      <vt:lpstr>Hjälpens utförande Positiva svar = Mycket bra eller Ganska bra och Ja, alltid eller Oftast Andel positiva svar i kommunen jämfört med länet och riket</vt:lpstr>
      <vt:lpstr>Bemötande och inflytande  Positiva svar = Ja, alltid eller Oftast  Andel positiva svar i kommunen jämfört med länet och riket</vt:lpstr>
      <vt:lpstr>Språk och kompetens Positiva svar = Ja, alla eller Ja, flertalet  Andel positiva svar i kommunen jämfört med länet och riket</vt:lpstr>
      <vt:lpstr>Trygghet, förtroende och tillgänglighet Positiva svar = Mycket tryggt/lätt eller Ganska tryggt/lätt och Ja, för alla eller Ja, för flertalet och Ja, ofta    Andel positiva svar i kommunen jämfört med länet och riket</vt:lpstr>
      <vt:lpstr>Hemtjänsten i sin helhet Positiva svar = Mycket nöjd eller Ganska nöjd Andel positiva svar i kommunen jämfört med länet och riket</vt:lpstr>
      <vt:lpstr>Några jämförelser av kommunens resultat  åren 2022, 2023 och 2024</vt:lpstr>
      <vt:lpstr>Kontakter med kommunen</vt:lpstr>
      <vt:lpstr>Hjälpens utförande</vt:lpstr>
      <vt:lpstr>Bemötande och inflytande  </vt:lpstr>
      <vt:lpstr>Språk och kompetens</vt:lpstr>
      <vt:lpstr>Trygghet, förtroende och tillgänglighet </vt:lpstr>
      <vt:lpstr>Hemtjänsten i sin helhet 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Holm, Carolin</dc:creator>
  <cp:lastModifiedBy>Andreas Gill</cp:lastModifiedBy>
  <cp:revision>128</cp:revision>
  <dcterms:created xsi:type="dcterms:W3CDTF">2024-06-28T10:22:15Z</dcterms:created>
  <dcterms:modified xsi:type="dcterms:W3CDTF">2024-08-21T15:09:17Z</dcterms:modified>
</cp:coreProperties>
</file>