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3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7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3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868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9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3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85772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9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lus.rjl.se/infopage.jsf?nodeId=43946" TargetMode="External"/><Relationship Id="rId7" Type="http://schemas.openxmlformats.org/officeDocument/2006/relationships/hyperlink" Target="https://www.sarsmart.se/" TargetMode="External"/><Relationship Id="rId2" Type="http://schemas.openxmlformats.org/officeDocument/2006/relationships/hyperlink" Target="https://www.careofsweden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rven.se/produkter/madrasser/opticell-vaxeltrycksmadrasser/vaxeltrycksmadrasser/opticell-3-nx/" TargetMode="External"/><Relationship Id="rId5" Type="http://schemas.openxmlformats.org/officeDocument/2006/relationships/hyperlink" Target="https://www.vardhandboken.se/vard-och-behandling/hud-och-sar/trycksar/" TargetMode="External"/><Relationship Id="rId4" Type="http://schemas.openxmlformats.org/officeDocument/2006/relationships/hyperlink" Target="https://www.vardhandboken.se/vard-och-behandling/hud-och-sar/trycksar/atgarder-for-att-forebygg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err="1"/>
              <a:t>Antidecubitusmadrasser</a:t>
            </a:r>
            <a:r>
              <a:rPr lang="sv-SE" sz="4800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v-SE" sz="1000" dirty="0"/>
              <a:t>Vellinge 2023-11-29 </a:t>
            </a:r>
          </a:p>
          <a:p>
            <a:pPr algn="r"/>
            <a:r>
              <a:rPr lang="sv-SE" sz="1000" dirty="0"/>
              <a:t>Gjord av: Pernilla Arcombe Borglin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FD3EEB0-3322-005C-1879-9F2DEAF2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3" y="1409741"/>
            <a:ext cx="1601794" cy="44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81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76" y="1242620"/>
            <a:ext cx="5318448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CUROCELL S.A.M PRO CF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Måste placeras på en redan befintlig madrass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Bäddmadrass av luft där dagliga luftkontroller måste göras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cm tjock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3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0-250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4A18FB9-DE91-4AD3-A87A-DBDAFA1AD8D9}"/>
              </a:ext>
            </a:extLst>
          </p:cNvPr>
          <p:cNvSpPr txBox="1"/>
          <p:nvPr/>
        </p:nvSpPr>
        <p:spPr>
          <a:xfrm rot="982448">
            <a:off x="7277104" y="1165489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i="1" dirty="0">
                <a:solidFill>
                  <a:srgbClr val="FF0000"/>
                </a:solidFill>
              </a:rPr>
              <a:t>OBS! Viktigt att kolla igenom bruksanvisningen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8EF010-CB7A-4E49-B43C-D3EA3573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958" y="2849823"/>
            <a:ext cx="4025012" cy="12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8" y="1251422"/>
            <a:ext cx="4968732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CUROCELL A4 CX10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Måste placeras på en redan befintlig madrass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Bäddmadrass av luft där dagliga luftkontroller måste göras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4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0-200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Beräknad livslängd är 5 år</a:t>
            </a:r>
          </a:p>
        </p:txBody>
      </p:sp>
      <p:pic>
        <p:nvPicPr>
          <p:cNvPr id="3074" name="Picture 2" descr="CuroCell® A4 CX10, CX15, CX20 - Care of Sweden">
            <a:extLst>
              <a:ext uri="{FF2B5EF4-FFF2-40B4-BE49-F238E27FC236}">
                <a16:creationId xmlns:a16="http://schemas.microsoft.com/office/drawing/2014/main" id="{752B59DD-AFD3-0FD0-545B-2634CED4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48458"/>
            <a:ext cx="5547019" cy="31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E63E6B5-FAF1-0701-2003-736F842E6BA2}"/>
              </a:ext>
            </a:extLst>
          </p:cNvPr>
          <p:cNvSpPr txBox="1"/>
          <p:nvPr/>
        </p:nvSpPr>
        <p:spPr>
          <a:xfrm rot="982448">
            <a:off x="5932703" y="1325293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i="1" dirty="0">
                <a:solidFill>
                  <a:srgbClr val="FF0000"/>
                </a:solidFill>
              </a:rPr>
              <a:t>OBS! Viktigt att kolla igenom bruksanvisningen</a:t>
            </a:r>
          </a:p>
        </p:txBody>
      </p:sp>
    </p:spTree>
    <p:extLst>
      <p:ext uri="{BB962C8B-B14F-4D97-AF65-F5344CB8AC3E}">
        <p14:creationId xmlns:p14="http://schemas.microsoft.com/office/powerpoint/2010/main" val="36196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8" y="1251422"/>
            <a:ext cx="4968732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ANDRA HJÄLPMEDEL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909777"/>
            <a:ext cx="5444949" cy="382734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Maxxcare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Heel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Evolution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Behandling/tryckavlastning av hälen 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tvättas i maskin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Finns i 3 olika storlekar 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användas dygnet runt även vid förflyttning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Utrustad med halkskydd mitt på foten för att minska risken för att halka</a:t>
            </a:r>
          </a:p>
          <a:p>
            <a:pPr>
              <a:lnSpc>
                <a:spcPct val="90000"/>
              </a:lnSpc>
            </a:pP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Stödkil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Curera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Används som hjälpmedel vid tex. Sidoläge i sängen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ett vätsketätt överdrag </a:t>
            </a:r>
          </a:p>
          <a:p>
            <a:pPr lvl="1"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max 95 grader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632B59-690C-47E5-B050-92CA0CD1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53" y="1199804"/>
            <a:ext cx="2683708" cy="268370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4929828-4631-4322-8388-DE7C24A2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420" y="4049797"/>
            <a:ext cx="3556845" cy="17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9AFD4-4746-423E-A7A2-30549A99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764" y="2063761"/>
            <a:ext cx="6693060" cy="436159"/>
          </a:xfrm>
        </p:spPr>
        <p:txBody>
          <a:bodyPr/>
          <a:lstStyle/>
          <a:p>
            <a:pPr algn="l"/>
            <a:r>
              <a:rPr lang="sv-SE" sz="2400"/>
              <a:t>Läs gärna mer på…</a:t>
            </a:r>
            <a:endParaRPr lang="sv-SE" sz="2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ACA72B-9131-4144-A609-5D7756AE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2499920"/>
            <a:ext cx="8689247" cy="263934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2"/>
              </a:rPr>
              <a:t>https://www.careofsweden.se/</a:t>
            </a:r>
            <a:r>
              <a:rPr lang="sv-SE"/>
              <a:t> Care of Sweden hemsida</a:t>
            </a:r>
            <a:endParaRPr lang="sv-SE">
              <a:hlinkClick r:id="rId3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3"/>
              </a:rPr>
              <a:t>https://plus.rjl.se/infopage.jsf?nodeId=43946</a:t>
            </a:r>
            <a:r>
              <a:rPr lang="sv-SE"/>
              <a:t> Senior Alert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4"/>
              </a:rPr>
              <a:t>https://www.vardhandboken.se/vard-och-behandling/hud-och-sar/trycksar/atgarder-for-att-forebygga/</a:t>
            </a:r>
            <a:r>
              <a:rPr lang="sv-SE"/>
              <a:t> Förebygga trycksår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5"/>
              </a:rPr>
              <a:t>https://www.vardhandboken.se/vard-och-behandling/hud-och-sar/trycksar/</a:t>
            </a:r>
            <a:r>
              <a:rPr lang="sv-SE"/>
              <a:t> Om trycksår och behandling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6"/>
              </a:rPr>
              <a:t>https://www.jarven.se/produkter/madrasser/opticell-vaxeltrycksmadrasser/vaxeltrycksmadrasser/opticell-3-nx/</a:t>
            </a:r>
            <a:r>
              <a:rPr lang="sv-SE"/>
              <a:t> Järvens hemsida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>
                <a:hlinkClick r:id="rId7"/>
              </a:rPr>
              <a:t>https://www.sarsmart.se/</a:t>
            </a:r>
            <a:r>
              <a:rPr lang="sv-SE"/>
              <a:t> 7 typer av sår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E2E757-2988-E061-D31D-DD8B3A6C9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72" y="1417358"/>
            <a:ext cx="1620455" cy="45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13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32835" y="2584471"/>
            <a:ext cx="3466540" cy="2852822"/>
          </a:xfrm>
        </p:spPr>
        <p:txBody>
          <a:bodyPr>
            <a:normAutofit/>
          </a:bodyPr>
          <a:lstStyle/>
          <a:p>
            <a:pPr algn="ctr"/>
            <a:r>
              <a:rPr lang="sv-SE" sz="4400" i="1" dirty="0"/>
              <a:t>Saker att fundera över…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Riskbedömning: Norton skalan är den gjord? Risk för trycksår?</a:t>
            </a:r>
          </a:p>
          <a:p>
            <a:pPr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Finns det redan ett sår?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Lokalisation av såret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Kategori på såret</a:t>
            </a:r>
          </a:p>
          <a:p>
            <a:pPr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Hur är personens kroppsbyggnad och vikt?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OBS! Luftväxlande madrass ska inte användas av vårdtagare med instabilitet i rygg och bäcken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Behövs hälzon? </a:t>
            </a:r>
          </a:p>
          <a:p>
            <a:pPr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Används eller behövs det andra hjälpmedel?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Glidlakan?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Kilar/kuddar för att kunna ligga bekvämt på sidan?</a:t>
            </a:r>
          </a:p>
          <a:p>
            <a:pPr lvl="1"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Sittdynor?</a:t>
            </a:r>
          </a:p>
          <a:p>
            <a:pPr>
              <a:lnSpc>
                <a:spcPct val="90000"/>
              </a:lnSpc>
            </a:pPr>
            <a:r>
              <a:rPr lang="sv-SE" sz="1500">
                <a:solidFill>
                  <a:schemeClr val="tx1">
                    <a:lumMod val="75000"/>
                    <a:lumOff val="25000"/>
                  </a:schemeClr>
                </a:solidFill>
              </a:rPr>
              <a:t>Hur mycket är personen uppe? Sängliggande hela dagen? </a:t>
            </a:r>
          </a:p>
          <a:p>
            <a:pPr>
              <a:lnSpc>
                <a:spcPct val="90000"/>
              </a:lnSpc>
            </a:pPr>
            <a:endParaRPr lang="sv-SE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Bild 10" descr="Tanke med hel fyllning">
            <a:extLst>
              <a:ext uri="{FF2B5EF4-FFF2-40B4-BE49-F238E27FC236}">
                <a16:creationId xmlns:a16="http://schemas.microsoft.com/office/drawing/2014/main" id="{70ABE380-CA20-445A-918A-EC6EB5E7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967" y="1168661"/>
            <a:ext cx="1777480" cy="17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8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1D483-FEC2-4582-820B-8ABED1CE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50" y="4767992"/>
            <a:ext cx="9732773" cy="9515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Bedömningsintstrument</a:t>
            </a:r>
            <a:endParaRPr lang="en-US" sz="6000" cap="all" spc="-1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43881C5-8C84-401A-9599-9980C237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57" y="867183"/>
            <a:ext cx="1703666" cy="25694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C7881FE-8C1F-4DD5-8916-7125411D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77" y="729842"/>
            <a:ext cx="1996274" cy="2820133"/>
          </a:xfrm>
          <a:prstGeom prst="rect">
            <a:avLst/>
          </a:prstGeom>
        </p:spPr>
      </p:pic>
      <p:pic>
        <p:nvPicPr>
          <p:cNvPr id="3" name="Bildobjekt 2" descr="En bild som visar text, dagstidning, skärmbild&#10;&#10;Automatiskt genererad beskrivning">
            <a:extLst>
              <a:ext uri="{FF2B5EF4-FFF2-40B4-BE49-F238E27FC236}">
                <a16:creationId xmlns:a16="http://schemas.microsoft.com/office/drawing/2014/main" id="{09491CAA-7EA5-4565-A3FD-6D8DA6727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405" y="981666"/>
            <a:ext cx="2962656" cy="234049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59CD4E3-F16F-6E9C-1D10-0B14EA125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4022106"/>
            <a:ext cx="1389180" cy="38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6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9" y="1053896"/>
            <a:ext cx="2992096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Helhetsbild</a:t>
            </a:r>
            <a:r>
              <a:rPr lang="sv-SE" sz="3600" dirty="0"/>
              <a:t>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8" y="1767016"/>
            <a:ext cx="5514758" cy="40165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Riskbedömningar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Sjukdomsbild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Vårdsituation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Komfort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Överväg och väg samman dessa olika delar för att få en helhetsbild!</a:t>
            </a:r>
          </a:p>
          <a:p>
            <a:pPr marL="0" indent="0">
              <a:lnSpc>
                <a:spcPct val="90000"/>
              </a:lnSpc>
              <a:buNone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Antidecubitusmadrasser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ersätter INTE lägesändringar eller andra åtgärder!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Dokumentation, uppföljning och utvärdering ska göras regelbundet av ansvarig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ssk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0" indent="0">
              <a:lnSpc>
                <a:spcPct val="90000"/>
              </a:lnSpc>
              <a:buNone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Bild 6" descr="Pilcirkel med hel fyllning">
            <a:extLst>
              <a:ext uri="{FF2B5EF4-FFF2-40B4-BE49-F238E27FC236}">
                <a16:creationId xmlns:a16="http://schemas.microsoft.com/office/drawing/2014/main" id="{67562D49-F373-49BE-9DA6-6C5AC246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4620" y="1223825"/>
            <a:ext cx="4340327" cy="434032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7560F4C-B366-43D4-8BF0-25E76C1A2439}"/>
              </a:ext>
            </a:extLst>
          </p:cNvPr>
          <p:cNvSpPr txBox="1"/>
          <p:nvPr/>
        </p:nvSpPr>
        <p:spPr>
          <a:xfrm>
            <a:off x="8369262" y="3209322"/>
            <a:ext cx="19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PERSONCENTRERAD VÅRD</a:t>
            </a:r>
          </a:p>
        </p:txBody>
      </p:sp>
    </p:spTree>
    <p:extLst>
      <p:ext uri="{BB962C8B-B14F-4D97-AF65-F5344CB8AC3E}">
        <p14:creationId xmlns:p14="http://schemas.microsoft.com/office/powerpoint/2010/main" val="226134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167" y="1251422"/>
            <a:ext cx="3762462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STRATUM SENSE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Beställs som standard madrass till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vårdsäng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Placeras direkt på sängbotten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2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0-150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Beräknad livslängd är 5 år</a:t>
            </a:r>
          </a:p>
        </p:txBody>
      </p:sp>
      <p:pic>
        <p:nvPicPr>
          <p:cNvPr id="1026" name="Picture 2" descr="Stratum Sense, Madrass 90x200 - Varsam">
            <a:extLst>
              <a:ext uri="{FF2B5EF4-FFF2-40B4-BE49-F238E27FC236}">
                <a16:creationId xmlns:a16="http://schemas.microsoft.com/office/drawing/2014/main" id="{31F25996-70DA-294E-C7DE-4B5FB53A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12" y="1745029"/>
            <a:ext cx="3862436" cy="26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9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5" y="1251422"/>
            <a:ext cx="5764695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DYNA-FORM MERCURY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Placeras direkt på sängbotten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2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0-254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80 grader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Beräknad livslängd är 8 år</a:t>
            </a:r>
          </a:p>
        </p:txBody>
      </p:sp>
      <p:pic>
        <p:nvPicPr>
          <p:cNvPr id="2050" name="Picture 2" descr="Dyna-Form® Mercury Madrass för trycksårsvård | Direct Healthcare Group">
            <a:extLst>
              <a:ext uri="{FF2B5EF4-FFF2-40B4-BE49-F238E27FC236}">
                <a16:creationId xmlns:a16="http://schemas.microsoft.com/office/drawing/2014/main" id="{9685BA9D-6543-7BB6-3E5C-4980E077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45" y="2516956"/>
            <a:ext cx="3970546" cy="21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8" y="1251422"/>
            <a:ext cx="4968732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CUROCELL AREA ZONE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Självinställande kombinerad luft och skum madrass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Hälfunktion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Placeras direkt på sängbotten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cm tjock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3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0-230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</p:txBody>
      </p:sp>
      <p:pic>
        <p:nvPicPr>
          <p:cNvPr id="6" name="Bildobjekt 5" descr="En bild som visar text, elektronik&#10;&#10;Automatiskt genererad beskrivning">
            <a:extLst>
              <a:ext uri="{FF2B5EF4-FFF2-40B4-BE49-F238E27FC236}">
                <a16:creationId xmlns:a16="http://schemas.microsoft.com/office/drawing/2014/main" id="{70579AFE-B51E-4328-B53A-56261482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76" y="2057399"/>
            <a:ext cx="3997379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6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8" y="1251422"/>
            <a:ext cx="4968732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CUROCELL A4 CX15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Luftmadrass där dagliga luftkontroller måste göras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Hälfunktion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Placeras direkt på sängbotten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cm tjock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4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0-220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Beräknad livslängd är 5 år</a:t>
            </a:r>
          </a:p>
        </p:txBody>
      </p:sp>
      <p:pic>
        <p:nvPicPr>
          <p:cNvPr id="4098" name="Picture 2" descr="CuroCell® A4 CX10, CX15, CX20 - Care of Sweden">
            <a:extLst>
              <a:ext uri="{FF2B5EF4-FFF2-40B4-BE49-F238E27FC236}">
                <a16:creationId xmlns:a16="http://schemas.microsoft.com/office/drawing/2014/main" id="{6AB97516-89EC-1540-CB16-C0F3F3F4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16" y="1835870"/>
            <a:ext cx="5657822" cy="31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8BBEF7A-C70B-5892-8FFE-53F4E397D2C3}"/>
              </a:ext>
            </a:extLst>
          </p:cNvPr>
          <p:cNvSpPr txBox="1"/>
          <p:nvPr/>
        </p:nvSpPr>
        <p:spPr>
          <a:xfrm rot="982448">
            <a:off x="5901084" y="1174291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i="1" dirty="0">
                <a:solidFill>
                  <a:srgbClr val="FF0000"/>
                </a:solidFill>
              </a:rPr>
              <a:t>OBS! Viktigt att kolla igenom bruksanvisningen</a:t>
            </a:r>
          </a:p>
        </p:txBody>
      </p:sp>
    </p:spTree>
    <p:extLst>
      <p:ext uri="{BB962C8B-B14F-4D97-AF65-F5344CB8AC3E}">
        <p14:creationId xmlns:p14="http://schemas.microsoft.com/office/powerpoint/2010/main" val="373841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D3F4B-811D-4716-8513-01871A5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251422"/>
            <a:ext cx="4226029" cy="492070"/>
          </a:xfrm>
        </p:spPr>
        <p:txBody>
          <a:bodyPr>
            <a:normAutofit fontScale="90000"/>
          </a:bodyPr>
          <a:lstStyle/>
          <a:p>
            <a:r>
              <a:rPr lang="sv-SE" sz="3600" u="sng" dirty="0"/>
              <a:t>OPTIMAL 5ZON BM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7D9BB-3D67-46B4-9FA3-9F4F7889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18" y="1882977"/>
            <a:ext cx="5444960" cy="36129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Måste placeras på en redan befintlig madrass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cm tjock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Trycksårsförebyggande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Behandling av trycksår upp till kategori 2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Brukarvikt 0-150 kg 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Överdraget torkas av med rengöringsmedel och/eller desinfektionsmedel. Maskintvätt och torktumla max 95 grader </a:t>
            </a:r>
          </a:p>
        </p:txBody>
      </p:sp>
      <p:pic>
        <p:nvPicPr>
          <p:cNvPr id="6" name="Bildobjekt 5" descr="En bild som visar text, låda, accessoarer&#10;&#10;Automatiskt genererad beskrivning">
            <a:extLst>
              <a:ext uri="{FF2B5EF4-FFF2-40B4-BE49-F238E27FC236}">
                <a16:creationId xmlns:a16="http://schemas.microsoft.com/office/drawing/2014/main" id="{04494BB1-783E-48D5-AA02-8BBD9106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38" y="2519004"/>
            <a:ext cx="3972772" cy="19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9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671</TotalTime>
  <Words>649</Words>
  <Application>Microsoft Office PowerPoint</Application>
  <PresentationFormat>Bredbild</PresentationFormat>
  <Paragraphs>106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Savon</vt:lpstr>
      <vt:lpstr>Antidecubitusmadrasser </vt:lpstr>
      <vt:lpstr>Saker att fundera över…</vt:lpstr>
      <vt:lpstr>Bedömningsintstrument</vt:lpstr>
      <vt:lpstr>Helhetsbild:</vt:lpstr>
      <vt:lpstr>STRATUM SENSE</vt:lpstr>
      <vt:lpstr>DYNA-FORM MERCURY</vt:lpstr>
      <vt:lpstr>CUROCELL AREA ZONE</vt:lpstr>
      <vt:lpstr>CUROCELL A4 CX15</vt:lpstr>
      <vt:lpstr>OPTIMAL 5ZON BM</vt:lpstr>
      <vt:lpstr>CUROCELL S.A.M PRO CF</vt:lpstr>
      <vt:lpstr>CUROCELL A4 CX10</vt:lpstr>
      <vt:lpstr>ANDRA HJÄLPMEDEL</vt:lpstr>
      <vt:lpstr>Läs gärna mer på…</vt:lpstr>
    </vt:vector>
  </TitlesOfParts>
  <Company>Förenade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Antidecubitusmadrasser </dc:title>
  <dc:creator>Pernilla Arcombe</dc:creator>
  <cp:lastModifiedBy>Pernilla Arcombe Borglin</cp:lastModifiedBy>
  <cp:revision>41</cp:revision>
  <dcterms:created xsi:type="dcterms:W3CDTF">2021-02-18T19:26:58Z</dcterms:created>
  <dcterms:modified xsi:type="dcterms:W3CDTF">2023-11-29T14:36:38Z</dcterms:modified>
</cp:coreProperties>
</file>