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charts/chart20.xml" ContentType="application/vnd.openxmlformats-officedocument.drawingml.chart+xml"/>
  <Override PartName="/ppt/theme/themeOverride7.xml" ContentType="application/vnd.openxmlformats-officedocument.themeOverride+xml"/>
  <Override PartName="/ppt/charts/chart21.xml" ContentType="application/vnd.openxmlformats-officedocument.drawingml.chart+xml"/>
  <Override PartName="/ppt/theme/themeOverride8.xml" ContentType="application/vnd.openxmlformats-officedocument.themeOverride+xml"/>
  <Override PartName="/ppt/charts/chart22.xml" ContentType="application/vnd.openxmlformats-officedocument.drawingml.chart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37"/>
  </p:notesMasterIdLst>
  <p:handoutMasterIdLst>
    <p:handoutMasterId r:id="rId38"/>
  </p:handoutMasterIdLst>
  <p:sldIdLst>
    <p:sldId id="277" r:id="rId4"/>
    <p:sldId id="259" r:id="rId5"/>
    <p:sldId id="279" r:id="rId6"/>
    <p:sldId id="280" r:id="rId7"/>
    <p:sldId id="319" r:id="rId8"/>
    <p:sldId id="327" r:id="rId9"/>
    <p:sldId id="314" r:id="rId10"/>
    <p:sldId id="284" r:id="rId11"/>
    <p:sldId id="305" r:id="rId12"/>
    <p:sldId id="330" r:id="rId13"/>
    <p:sldId id="316" r:id="rId14"/>
    <p:sldId id="306" r:id="rId15"/>
    <p:sldId id="257" r:id="rId16"/>
    <p:sldId id="290" r:id="rId17"/>
    <p:sldId id="294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335" r:id="rId26"/>
    <p:sldId id="328" r:id="rId27"/>
    <p:sldId id="317" r:id="rId28"/>
    <p:sldId id="329" r:id="rId29"/>
    <p:sldId id="332" r:id="rId30"/>
    <p:sldId id="333" r:id="rId31"/>
    <p:sldId id="334" r:id="rId32"/>
    <p:sldId id="324" r:id="rId33"/>
    <p:sldId id="322" r:id="rId34"/>
    <p:sldId id="323" r:id="rId35"/>
    <p:sldId id="270" r:id="rId36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21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09F"/>
    <a:srgbClr val="99ADB9"/>
    <a:srgbClr val="C2CDD3"/>
    <a:srgbClr val="CBD7DD"/>
    <a:srgbClr val="577586"/>
    <a:srgbClr val="ED8B00"/>
    <a:srgbClr val="E98300"/>
    <a:srgbClr val="FFFFFF"/>
    <a:srgbClr val="3F9C35"/>
    <a:srgbClr val="D3B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81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3.xlsm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898"/>
          <c:y val="0.11939964157706111"/>
          <c:w val="0.49555878552971916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8D6E97"/>
            </a:solidFill>
          </c:spPr>
          <c:dPt>
            <c:idx val="0"/>
            <c:bubble3D val="0"/>
            <c:spPr>
              <a:solidFill>
                <a:srgbClr val="4A7729"/>
              </a:solidFill>
            </c:spPr>
            <c:extLst>
              <c:ext xmlns:c16="http://schemas.microsoft.com/office/drawing/2014/chart" uri="{C3380CC4-5D6E-409C-BE32-E72D297353CC}">
                <c16:uniqueId val="{00000000-61B7-48D4-8EF9-122DF9AAE8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7-48D4-8EF9-122DF9AAE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3100775193848"/>
          <c:y val="0.42898713517665465"/>
          <c:w val="0.16621568152454799"/>
          <c:h val="0.15896889400921851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D8B00"/>
              </a:solidFill>
            </c:spPr>
            <c:extLst>
              <c:ext xmlns:c16="http://schemas.microsoft.com/office/drawing/2014/chart" uri="{C3380CC4-5D6E-409C-BE32-E72D297353CC}">
                <c16:uniqueId val="{00000002-07E1-4784-B30C-94AC4D9EB68C}"/>
              </c:ext>
            </c:extLst>
          </c:dPt>
          <c:dPt>
            <c:idx val="1"/>
            <c:invertIfNegative val="0"/>
            <c:bubble3D val="0"/>
            <c:spPr>
              <a:solidFill>
                <a:srgbClr val="E98300"/>
              </a:solidFill>
            </c:spPr>
            <c:extLst>
              <c:ext xmlns:c16="http://schemas.microsoft.com/office/drawing/2014/chart" uri="{C3380CC4-5D6E-409C-BE32-E72D297353CC}">
                <c16:uniqueId val="{00000001-07E1-4784-B30C-94AC4D9EB68C}"/>
              </c:ext>
            </c:extLst>
          </c:dPt>
          <c:dPt>
            <c:idx val="2"/>
            <c:invertIfNegative val="0"/>
            <c:bubble3D val="0"/>
            <c:spPr>
              <a:solidFill>
                <a:srgbClr val="ED8B00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61</c:v>
                </c:pt>
                <c:pt idx="1">
                  <c:v>34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72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Säbo!$C$2:$C$5</c:f>
              <c:numCache>
                <c:formatCode>General</c:formatCode>
                <c:ptCount val="4"/>
                <c:pt idx="0">
                  <c:v>68</c:v>
                </c:pt>
                <c:pt idx="1">
                  <c:v>53</c:v>
                </c:pt>
                <c:pt idx="2">
                  <c:v>63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Säbo!$D$2:$D$5</c:f>
              <c:numCache>
                <c:formatCode>General</c:formatCode>
                <c:ptCount val="4"/>
                <c:pt idx="0">
                  <c:v>69</c:v>
                </c:pt>
                <c:pt idx="1">
                  <c:v>54</c:v>
                </c:pt>
                <c:pt idx="2">
                  <c:v>63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Säbo!$B$2:$B$5</c:f>
              <c:strCache>
                <c:ptCount val="4"/>
                <c:pt idx="0">
                  <c:v>Är det trivsamt 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Säbo!$E$2:$E$5</c:f>
              <c:numCache>
                <c:formatCode>General</c:formatCode>
                <c:ptCount val="4"/>
                <c:pt idx="0">
                  <c:v>55</c:v>
                </c:pt>
                <c:pt idx="1">
                  <c:v>54</c:v>
                </c:pt>
                <c:pt idx="2">
                  <c:v>57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59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66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390089593144404"/>
          <c:y val="6.501568313183001E-2"/>
          <c:w val="0.45433027197182013"/>
          <c:h val="0.7990345428042875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D-4769-A32F-2B6FA29D4C5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64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CD-4769-A32F-2B6FA29D4C5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Är möjligheterna att komma utomhus bra eller dåliga?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59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CD-4769-A32F-2B6FA29D4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000896"/>
        <c:axId val="206002432"/>
      </c:barChart>
      <c:catAx>
        <c:axId val="2060008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002432"/>
        <c:crosses val="autoZero"/>
        <c:auto val="1"/>
        <c:lblAlgn val="ctr"/>
        <c:lblOffset val="100"/>
        <c:noMultiLvlLbl val="0"/>
      </c:catAx>
      <c:valAx>
        <c:axId val="20600243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243307293460466"/>
              <c:y val="0.921295243180862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00089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3809537507196367"/>
          <c:h val="0.792700708215217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61</c:v>
                </c:pt>
                <c:pt idx="1">
                  <c:v>34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57</c:v>
                </c:pt>
                <c:pt idx="1">
                  <c:v>34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Säbo!$B$2:$B$4</c:f>
              <c:strCache>
                <c:ptCount val="3"/>
                <c:pt idx="0">
                  <c:v>Brukar du kunna påverka vid vilka tider du får hjälp?</c:v>
                </c:pt>
                <c:pt idx="1">
                  <c:v>Brukar personalen meddela dig i förväg om tillfälliga förändringar?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50</c:v>
                </c:pt>
                <c:pt idx="1">
                  <c:v>38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211779412609916"/>
              <c:y val="0.90015170027214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7-48EE-9B82-205DEFF92E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F-46FC-90DB-FE66685EA8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F7-48EE-9B82-205DEFF92E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F7-48EE-9B82-205DEFF92E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42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FF-46FC-90DB-FE66685EA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15406976744181"/>
          <c:y val="0.21289522529441884"/>
          <c:w val="0.24164223998708098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21424893409655"/>
          <c:y val="4.0415670981143931E-2"/>
          <c:w val="0.43809537507196367"/>
          <c:h val="0.792700708215217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72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5-4636-96DE-C13EFB502184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71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5-4636-96DE-C13EFB502184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77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5-4636-96DE-C13EFB502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9888"/>
        <c:axId val="206155776"/>
      </c:barChart>
      <c:catAx>
        <c:axId val="206149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6155776"/>
        <c:crosses val="autoZero"/>
        <c:auto val="1"/>
        <c:lblAlgn val="ctr"/>
        <c:lblOffset val="100"/>
        <c:noMultiLvlLbl val="0"/>
      </c:catAx>
      <c:valAx>
        <c:axId val="2061557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8211779412609916"/>
              <c:y val="0.900151700272140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614988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74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80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Känner du förtroende för personalen på ditt äldreboende? 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78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76</c:v>
                </c:pt>
                <c:pt idx="1">
                  <c:v>40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personal på boendet vid behov?</c:v>
                </c:pt>
                <c:pt idx="1">
                  <c:v>Hur lätt eller svårt är det att träffa läkare vid behov?</c:v>
                </c:pt>
                <c:pt idx="2">
                  <c:v>Hur lätt eller svårt är det att få träffa sjuksköterska vid behov?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84</c:v>
                </c:pt>
                <c:pt idx="1">
                  <c:v>46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407003623602973"/>
          <c:y val="3.9483553983373693E-2"/>
          <c:w val="0.46786093410694413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Säbo!$C$2:$C$3</c:f>
              <c:numCache>
                <c:formatCode>General</c:formatCode>
                <c:ptCount val="2"/>
                <c:pt idx="0">
                  <c:v>52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D-42F6-97CE-A98CB40812FF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Century Gothic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Säbo!$D$2:$D$3</c:f>
              <c:numCache>
                <c:formatCode>General</c:formatCode>
                <c:ptCount val="2"/>
                <c:pt idx="0">
                  <c:v>54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D-42F6-97CE-A98CB40812FF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Säbo!$B$2:$B$3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Säbo!$E$2:$E$3</c:f>
              <c:numCache>
                <c:formatCode>General</c:formatCode>
                <c:ptCount val="2"/>
                <c:pt idx="0">
                  <c:v>47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660-9B6D-B729DC25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969152"/>
        <c:axId val="209970688"/>
      </c:barChart>
      <c:catAx>
        <c:axId val="209969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970688"/>
        <c:crosses val="autoZero"/>
        <c:auto val="1"/>
        <c:lblAlgn val="ctr"/>
        <c:lblOffset val="100"/>
        <c:noMultiLvlLbl val="0"/>
      </c:catAx>
      <c:valAx>
        <c:axId val="2099706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996915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r"/>
      <c:overlay val="0"/>
      <c:txPr>
        <a:bodyPr/>
        <a:lstStyle/>
        <a:p>
          <a:pPr>
            <a:defRPr sz="1050" baseline="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34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08196059431522"/>
          <c:y val="0.69915994623656375"/>
          <c:w val="0.44137467191601593"/>
          <c:h val="0.24576420890937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426195090439276E-2"/>
          <c:y val="8.1511510955616026E-2"/>
          <c:w val="0.50674014857881133"/>
          <c:h val="0.673433224706763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45-4CD3-8106-A6287469D2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Jag förflyttar mig själv utan svårigheter</c:v>
                </c:pt>
                <c:pt idx="1">
                  <c:v>Jag har vissa svårigheter att förflytta mig själv</c:v>
                </c:pt>
                <c:pt idx="2">
                  <c:v>Jag har stora svårigheter eller kan inte alls förflytta mig själv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24</c:v>
                </c:pt>
                <c:pt idx="1">
                  <c:v>35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6066698966408"/>
          <c:y val="0.28191988676437962"/>
          <c:w val="0.30075137273901809"/>
          <c:h val="0.51913252200097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39</c:v>
                </c:pt>
                <c:pt idx="1">
                  <c:v>43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08196059431522"/>
          <c:y val="0.69915994623656375"/>
          <c:w val="0.44137467191601593"/>
          <c:h val="0.24576420890937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2-4439-8C70-A621BEB598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16-47D5-A933-3BBC278456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16-47D5-A933-3BBC278456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35</c:v>
                </c:pt>
                <c:pt idx="1">
                  <c:v>34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16-47D5-A933-3BBC27845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17046188630496"/>
          <c:y val="0.70165706605222744"/>
          <c:w val="0.26485826771653542"/>
          <c:h val="0.22270993343573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0143195406381343"/>
          <c:y val="3.9316672295395698E-2"/>
          <c:w val="0.56360045581009965"/>
          <c:h val="0.7960835303388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0-CA13-48AD-9296-44ED9BCE121B}"/>
              </c:ext>
            </c:extLst>
          </c:dPt>
          <c:dPt>
            <c:idx val="1"/>
            <c:invertIfNegative val="0"/>
            <c:bubble3D val="0"/>
            <c:spPr>
              <a:solidFill>
                <a:srgbClr val="577586"/>
              </a:solidFill>
            </c:spPr>
            <c:extLst>
              <c:ext xmlns:c16="http://schemas.microsoft.com/office/drawing/2014/chart" uri="{C3380CC4-5D6E-409C-BE32-E72D297353CC}">
                <c16:uniqueId val="{00000001-CA13-48AD-9296-44ED9BCE121B}"/>
              </c:ext>
            </c:extLst>
          </c:dPt>
          <c:dPt>
            <c:idx val="3"/>
            <c:invertIfNegative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2-CA13-48AD-9296-44ED9BCE121B}"/>
              </c:ext>
            </c:extLst>
          </c:dPt>
          <c:dPt>
            <c:idx val="4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A13-48AD-9296-44ED9BCE121B}"/>
              </c:ext>
            </c:extLst>
          </c:dPt>
          <c:dPt>
            <c:idx val="6"/>
            <c:invertIfNegative val="0"/>
            <c:bubble3D val="0"/>
            <c:spPr>
              <a:solidFill>
                <a:srgbClr val="8D6E97"/>
              </a:solidFill>
            </c:spPr>
            <c:extLst>
              <c:ext xmlns:c16="http://schemas.microsoft.com/office/drawing/2014/chart" uri="{C3380CC4-5D6E-409C-BE32-E72D297353CC}">
                <c16:uniqueId val="{00000004-CA13-48AD-9296-44ED9BCE121B}"/>
              </c:ext>
            </c:extLst>
          </c:dPt>
          <c:dPt>
            <c:idx val="9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A13-48AD-9296-44ED9BCE12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Blad1!$A$1:$A$10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Blad1!$B$1:$B$10</c:f>
              <c:numCache>
                <c:formatCode>General</c:formatCode>
                <c:ptCount val="10"/>
                <c:pt idx="0">
                  <c:v>83</c:v>
                </c:pt>
                <c:pt idx="1">
                  <c:v>81</c:v>
                </c:pt>
                <c:pt idx="3">
                  <c:v>84</c:v>
                </c:pt>
                <c:pt idx="4">
                  <c:v>79</c:v>
                </c:pt>
                <c:pt idx="6">
                  <c:v>84</c:v>
                </c:pt>
                <c:pt idx="7">
                  <c:v>77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13-48AD-9296-44ED9BCE1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774848"/>
        <c:axId val="209797120"/>
      </c:barChart>
      <c:catAx>
        <c:axId val="209774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09797120"/>
        <c:crosses val="autoZero"/>
        <c:auto val="1"/>
        <c:lblAlgn val="ctr"/>
        <c:lblOffset val="100"/>
        <c:noMultiLvlLbl val="0"/>
      </c:catAx>
      <c:valAx>
        <c:axId val="20979712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261036385583658"/>
              <c:y val="0.903644552319316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9774848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rgbClr val="CBD7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  <c:pt idx="3">
                  <c:v>Fick plats på önskat äldreboende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68</c:v>
                </c:pt>
                <c:pt idx="1">
                  <c:v>53</c:v>
                </c:pt>
                <c:pt idx="2">
                  <c:v>63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  <c:pt idx="3">
                  <c:v>Fick plats på önskat äldreboende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  <c:pt idx="3">
                  <c:v>Fick plats på önskat äldreboende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61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0.0229</cdr:x>
      <cdr:y>0.37193</cdr:y>
    </cdr:from>
    <cdr:to>
      <cdr:x>0.41574</cdr:x>
      <cdr:y>0.52445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31E32AF6-ACD5-207C-54B3-4F23405FDAB3}"/>
            </a:ext>
          </a:extLst>
        </cdr:cNvPr>
        <cdr:cNvSpPr txBox="1"/>
      </cdr:nvSpPr>
      <cdr:spPr>
        <a:xfrm xmlns:a="http://schemas.openxmlformats.org/drawingml/2006/main">
          <a:off x="168743" y="1350975"/>
          <a:ext cx="289420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>
              <a:latin typeface="Century Gothic (Brödtext)"/>
            </a:rPr>
            <a:t>Hur lätt eller svårt är det att få träffa </a:t>
          </a:r>
        </a:p>
        <a:p xmlns:a="http://schemas.openxmlformats.org/drawingml/2006/main">
          <a:r>
            <a:rPr lang="sv-SE" sz="1000" dirty="0">
              <a:latin typeface="Century Gothic (Brödtext)"/>
            </a:rPr>
            <a:t>läkare vid behov? </a:t>
          </a:r>
        </a:p>
        <a:p xmlns:a="http://schemas.openxmlformats.org/drawingml/2006/main">
          <a:r>
            <a:rPr lang="sv-SE" sz="1000" i="1" dirty="0">
              <a:latin typeface="Century Gothic (Brödtext)"/>
            </a:rPr>
            <a:t>Mycket lätt / Ganska lätt  </a:t>
          </a:r>
        </a:p>
      </cdr:txBody>
    </cdr:sp>
  </cdr:relSizeAnchor>
  <cdr:relSizeAnchor xmlns:cdr="http://schemas.openxmlformats.org/drawingml/2006/chartDrawing">
    <cdr:from>
      <cdr:x>0.0229</cdr:x>
      <cdr:y>0.64104</cdr:y>
    </cdr:from>
    <cdr:to>
      <cdr:x>0.41574</cdr:x>
      <cdr:y>0.83593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A25AAFC5-8554-B7DB-7653-44EABF52F878}"/>
            </a:ext>
          </a:extLst>
        </cdr:cNvPr>
        <cdr:cNvSpPr txBox="1"/>
      </cdr:nvSpPr>
      <cdr:spPr>
        <a:xfrm xmlns:a="http://schemas.openxmlformats.org/drawingml/2006/main">
          <a:off x="168742" y="2328458"/>
          <a:ext cx="289420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>
              <a:latin typeface="Century Gothic (Brödtext)"/>
            </a:rPr>
            <a:t>Hur lätt eller svårt är det att få kontakt</a:t>
          </a:r>
          <a:br>
            <a:rPr lang="sv-SE" sz="1000" dirty="0">
              <a:latin typeface="Century Gothic (Brödtext)"/>
            </a:rPr>
          </a:br>
          <a:r>
            <a:rPr lang="sv-SE" sz="1000" dirty="0">
              <a:latin typeface="Century Gothic (Brödtext)"/>
            </a:rPr>
            <a:t>med personalen på ditt äldreboende vid behov?</a:t>
          </a:r>
        </a:p>
        <a:p xmlns:a="http://schemas.openxmlformats.org/drawingml/2006/main">
          <a:r>
            <a:rPr lang="sv-SE" sz="1000" i="1" dirty="0">
              <a:latin typeface="Century Gothic (Brödtext)"/>
            </a:rPr>
            <a:t>Mycket lätt / Ganska lätt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65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yrelsen.se/statistik-och-data/oppna-jamforelser/socialtjanst/aldreomsorg/vad-tycker-de-aldre-om-aldreomsorg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533833"/>
          </a:xfrm>
        </p:spPr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Vellinge</a:t>
            </a:r>
            <a:endParaRPr lang="sv-SE" dirty="0"/>
          </a:p>
          <a:p>
            <a:r>
              <a:rPr lang="sv-SE" dirty="0"/>
              <a:t>Särskilt boende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Sammantagen nöjdhet – fördelat på kön, vem som svarat och regiform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416655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91264"/>
            <a:ext cx="7646278" cy="1099121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br>
              <a:rPr lang="sv-SE" spc="-30" dirty="0"/>
            </a:br>
            <a:r>
              <a:rPr lang="sv-SE" spc="-30" dirty="0"/>
              <a:t>sammantaget med ditt äldreboende?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29008" y="1587066"/>
            <a:ext cx="5934778" cy="571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800" i="1" dirty="0"/>
              <a:t>Positiva svar = Mycket nöjd eller Ganska nöjd</a:t>
            </a:r>
            <a:br>
              <a:rPr lang="sv-SE" sz="1800" i="1" dirty="0"/>
            </a:br>
            <a:r>
              <a:rPr lang="sv-SE" sz="1800" i="1" dirty="0"/>
              <a:t>Andel positiva svar i kommunen</a:t>
            </a:r>
          </a:p>
          <a:p>
            <a:pPr lvl="1"/>
            <a:endParaRPr lang="sv-SE" sz="1800" dirty="0"/>
          </a:p>
        </p:txBody>
      </p:sp>
      <p:graphicFrame>
        <p:nvGraphicFramePr>
          <p:cNvPr id="17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3630"/>
              </p:ext>
            </p:extLst>
          </p:nvPr>
        </p:nvGraphicFramePr>
        <p:xfrm>
          <a:off x="801688" y="2175029"/>
          <a:ext cx="6958800" cy="381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965200" y="2383194"/>
            <a:ext cx="596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Totalt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65200" y="2959249"/>
            <a:ext cx="4767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Män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65200" y="3254040"/>
            <a:ext cx="654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Kvinnor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53183" y="3756887"/>
            <a:ext cx="23134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Svarande är den äldre själv eller </a:t>
            </a:r>
          </a:p>
          <a:p>
            <a:r>
              <a:rPr lang="sv-SE" sz="1050" dirty="0"/>
              <a:t>ihop med någon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53183" y="4161841"/>
            <a:ext cx="24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Svarande är någon annan än den</a:t>
            </a:r>
          </a:p>
          <a:p>
            <a:r>
              <a:rPr lang="sv-SE" sz="1050" dirty="0"/>
              <a:t>äldre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953183" y="4783571"/>
            <a:ext cx="885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Enskild regi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927197" y="5065671"/>
            <a:ext cx="10294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Offentlig regi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02478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kommunens resultat jämfört med </a:t>
            </a:r>
            <a:br>
              <a:rPr lang="sv-SE" dirty="0"/>
            </a:br>
            <a:r>
              <a:rPr lang="sv-SE" dirty="0"/>
              <a:t>länet och riket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151882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2112" y="516049"/>
            <a:ext cx="6905403" cy="1122251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kommunen jämfört med länet och riket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09815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221202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934481"/>
            <a:ext cx="7698711" cy="1058627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201396"/>
              </p:ext>
            </p:extLst>
          </p:nvPr>
        </p:nvGraphicFramePr>
        <p:xfrm>
          <a:off x="820800" y="2019300"/>
          <a:ext cx="695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0800" y="449157"/>
            <a:ext cx="7133656" cy="1570143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5537" y="238387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9635" y="4099109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64121"/>
              </p:ext>
            </p:extLst>
          </p:nvPr>
        </p:nvGraphicFramePr>
        <p:xfrm>
          <a:off x="803547" y="1795435"/>
          <a:ext cx="6942974" cy="399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69385" y="20460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0059" y="3166987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8010" y="4202594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5586639"/>
              </p:ext>
            </p:extLst>
          </p:nvPr>
        </p:nvGraphicFramePr>
        <p:xfrm>
          <a:off x="820800" y="1782761"/>
          <a:ext cx="6925721" cy="371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71756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909862"/>
              </p:ext>
            </p:extLst>
          </p:nvPr>
        </p:nvGraphicFramePr>
        <p:xfrm>
          <a:off x="803844" y="2004164"/>
          <a:ext cx="6959600" cy="404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082856" cy="1485106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46204" y="2469397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6204" y="407550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2477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14832"/>
            <a:ext cx="7108256" cy="1042939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88063" y="2101849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1003300" y="3142971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1003300" y="4184093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68171"/>
            <a:ext cx="6951600" cy="585925"/>
          </a:xfrm>
        </p:spPr>
        <p:txBody>
          <a:bodyPr/>
          <a:lstStyle/>
          <a:p>
            <a:r>
              <a:rPr lang="sv-SE" spc="-30" dirty="0"/>
              <a:t>Resultaten för er kommun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51751"/>
            <a:ext cx="7285869" cy="4483224"/>
          </a:xfrm>
        </p:spPr>
        <p:txBody>
          <a:bodyPr/>
          <a:lstStyle/>
          <a:p>
            <a:pPr lvl="0"/>
            <a:r>
              <a:rPr lang="sv-SE" sz="1900" b="0" dirty="0">
                <a:solidFill>
                  <a:srgbClr val="002B45"/>
                </a:solidFill>
              </a:rPr>
              <a:t>Det här är en sammanställning av några av er kommuns resultat från undersökningen.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Först visas några bakgrundsfrågor som beskriver deltagarna. I resultatredovisningen visas </a:t>
            </a:r>
            <a:r>
              <a:rPr lang="sv-SE" sz="1900" b="0">
                <a:solidFill>
                  <a:srgbClr val="002B45"/>
                </a:solidFill>
              </a:rPr>
              <a:t>först resultatet på </a:t>
            </a:r>
            <a:r>
              <a:rPr lang="sv-SE" sz="1900" b="0" dirty="0">
                <a:solidFill>
                  <a:srgbClr val="002B45"/>
                </a:solidFill>
              </a:rPr>
              <a:t>frågan om den sammantagna nöjdheten fördelat på kön, vem som svarat och regiform.</a:t>
            </a:r>
            <a:r>
              <a:rPr lang="sv-SE" sz="1900" b="0" dirty="0">
                <a:solidFill>
                  <a:srgbClr val="000000"/>
                </a:solidFill>
              </a:rPr>
              <a:t> </a:t>
            </a:r>
            <a:r>
              <a:rPr lang="sv-SE" sz="1900" b="0" dirty="0">
                <a:solidFill>
                  <a:srgbClr val="002B45"/>
                </a:solidFill>
              </a:rPr>
              <a:t>Därefter presenteras era resultat jämfört med ert län och riket. I sista delen presenteras era resultat för i år jämfört med era resultat två tidigare år (2022 och 2020).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6280457"/>
              </p:ext>
            </p:extLst>
          </p:nvPr>
        </p:nvGraphicFramePr>
        <p:xfrm>
          <a:off x="803844" y="1982738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901700"/>
            <a:ext cx="7120956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395066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943412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Några </a:t>
            </a:r>
            <a:r>
              <a:rPr lang="sv-SE" dirty="0"/>
              <a:t>j</a:t>
            </a:r>
            <a:r>
              <a:rPr lang="sv-SE"/>
              <a:t>ämförelser </a:t>
            </a:r>
            <a:r>
              <a:rPr lang="sv-SE" dirty="0"/>
              <a:t>av kommunens resultat åren 2020, 2022 och 2023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184028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782709"/>
            <a:ext cx="7646278" cy="632608"/>
          </a:xfrm>
        </p:spPr>
        <p:txBody>
          <a:bodyPr/>
          <a:lstStyle/>
          <a:p>
            <a:r>
              <a:rPr lang="sv-SE" dirty="0"/>
              <a:t>Boendemiljö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15317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Ja</a:t>
            </a:r>
          </a:p>
          <a:p>
            <a:pPr lvl="1"/>
            <a:r>
              <a:rPr lang="sv-SE" sz="1600" i="1" dirty="0"/>
              <a:t>Andel positiva svar i kommunen – jämfört med tidigare år</a:t>
            </a:r>
            <a:endParaRPr lang="sv-SE" sz="1600" dirty="0"/>
          </a:p>
          <a:p>
            <a:pPr lvl="1"/>
            <a:endParaRPr lang="sv-SE" sz="2000" i="1" dirty="0"/>
          </a:p>
          <a:p>
            <a:pPr lvl="1"/>
            <a:r>
              <a:rPr lang="sv-SE" sz="2000" i="1" dirty="0"/>
              <a:t>Andel positiva svar i stadsdelen</a:t>
            </a:r>
            <a:endParaRPr lang="sv-SE" sz="2000" dirty="0"/>
          </a:p>
        </p:txBody>
      </p:sp>
      <p:graphicFrame>
        <p:nvGraphicFramePr>
          <p:cNvPr id="7" name="Diagra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58050"/>
              </p:ext>
            </p:extLst>
          </p:nvPr>
        </p:nvGraphicFramePr>
        <p:xfrm>
          <a:off x="801686" y="2087726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893742" y="2464319"/>
            <a:ext cx="29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Fick du plats på det äldreboende du </a:t>
            </a:r>
          </a:p>
          <a:p>
            <a:r>
              <a:rPr lang="sv-SE" sz="1000" dirty="0"/>
              <a:t>ville bo på?</a:t>
            </a:r>
          </a:p>
          <a:p>
            <a:r>
              <a:rPr lang="sv-SE" sz="1000" i="1" dirty="0"/>
              <a:t>Ja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18589" y="3914811"/>
            <a:ext cx="2902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Är det trivsamt i de gemensamma </a:t>
            </a:r>
          </a:p>
          <a:p>
            <a:r>
              <a:rPr lang="sv-SE" sz="1000" dirty="0"/>
              <a:t>utrymmena?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383654E-B7A9-3830-42C6-5B838F2CF911}"/>
              </a:ext>
            </a:extLst>
          </p:cNvPr>
          <p:cNvSpPr txBox="1"/>
          <p:nvPr/>
        </p:nvSpPr>
        <p:spPr>
          <a:xfrm>
            <a:off x="918589" y="3191174"/>
            <a:ext cx="29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Trivs du med ditt rum eller lägenhet?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DACBE-224B-4898-CD96-A6C9FA0222C0}"/>
              </a:ext>
            </a:extLst>
          </p:cNvPr>
          <p:cNvSpPr txBox="1"/>
          <p:nvPr/>
        </p:nvSpPr>
        <p:spPr>
          <a:xfrm>
            <a:off x="893742" y="4721220"/>
            <a:ext cx="29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Är det trivsamt utomhus runt ditt boende?</a:t>
            </a:r>
          </a:p>
          <a:p>
            <a:r>
              <a:rPr lang="sv-SE" sz="1000" i="1" dirty="0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10530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782709"/>
            <a:ext cx="7646278" cy="632608"/>
          </a:xfrm>
        </p:spPr>
        <p:txBody>
          <a:bodyPr/>
          <a:lstStyle/>
          <a:p>
            <a:r>
              <a:rPr lang="sv-SE" dirty="0"/>
              <a:t>Mat- och måltidsmiljö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15317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bra och Ganska bra samt Ja, alltid och Oftast </a:t>
            </a:r>
          </a:p>
          <a:p>
            <a:pPr lvl="1"/>
            <a:r>
              <a:rPr lang="sv-SE" sz="1600" i="1" dirty="0"/>
              <a:t>Andel positiva svar i kommunen – jämfört med tidigare år</a:t>
            </a:r>
            <a:endParaRPr lang="sv-SE" sz="1600" dirty="0"/>
          </a:p>
          <a:p>
            <a:pPr lvl="1"/>
            <a:endParaRPr lang="sv-SE" sz="2000" i="1" dirty="0"/>
          </a:p>
          <a:p>
            <a:pPr lvl="1"/>
            <a:r>
              <a:rPr lang="sv-SE" sz="2000" i="1" dirty="0"/>
              <a:t>Andel positiva svar i stadsdelen</a:t>
            </a:r>
            <a:endParaRPr lang="sv-SE" sz="2000" dirty="0"/>
          </a:p>
        </p:txBody>
      </p:sp>
      <p:graphicFrame>
        <p:nvGraphicFramePr>
          <p:cNvPr id="7" name="Diagra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298453"/>
              </p:ext>
            </p:extLst>
          </p:nvPr>
        </p:nvGraphicFramePr>
        <p:xfrm>
          <a:off x="801686" y="2087726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74786" y="2792604"/>
            <a:ext cx="288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brukar maten smaka?</a:t>
            </a:r>
          </a:p>
          <a:p>
            <a:r>
              <a:rPr lang="sv-SE" sz="1000" i="1" dirty="0"/>
              <a:t>Mycket bra / Ganska bra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74786" y="4308512"/>
            <a:ext cx="2879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Upplever du att måltiderna på ditt</a:t>
            </a:r>
            <a:br>
              <a:rPr lang="sv-SE" sz="1000" dirty="0"/>
            </a:br>
            <a:r>
              <a:rPr lang="sv-SE" sz="1000" dirty="0"/>
              <a:t>äldreboende är en trevlig stund på dagen?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01443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401691"/>
            <a:ext cx="7646278" cy="632608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15317"/>
            <a:ext cx="8240714" cy="598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nöjd och Ganska nöjd samt Mycket bra och Ganska bra </a:t>
            </a:r>
          </a:p>
          <a:p>
            <a:pPr lvl="1"/>
            <a:r>
              <a:rPr lang="sv-SE" sz="1600" i="1" dirty="0"/>
              <a:t>Andel positiva svar i kommunen – jämfört med tidigare år</a:t>
            </a:r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2000" i="1" dirty="0"/>
          </a:p>
          <a:p>
            <a:pPr lvl="1"/>
            <a:r>
              <a:rPr lang="sv-SE" sz="2000" i="1" dirty="0"/>
              <a:t>Andel positiva svar i stadsdelen</a:t>
            </a:r>
            <a:endParaRPr lang="sv-SE" sz="2000" dirty="0"/>
          </a:p>
        </p:txBody>
      </p:sp>
      <p:graphicFrame>
        <p:nvGraphicFramePr>
          <p:cNvPr id="7" name="Diagra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745047"/>
              </p:ext>
            </p:extLst>
          </p:nvPr>
        </p:nvGraphicFramePr>
        <p:xfrm>
          <a:off x="801688" y="2047925"/>
          <a:ext cx="7367528" cy="368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58120" y="4102242"/>
            <a:ext cx="2871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Är möjligheterna att komma utomhus </a:t>
            </a:r>
          </a:p>
          <a:p>
            <a:r>
              <a:rPr lang="sv-SE" sz="1000" dirty="0"/>
              <a:t>bra eller dåliga?</a:t>
            </a:r>
          </a:p>
          <a:p>
            <a:r>
              <a:rPr lang="sv-SE" sz="1000" i="1" dirty="0"/>
              <a:t>Mycket bra / Ganska bra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58120" y="2534618"/>
            <a:ext cx="302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nöjd eller missnöjd är du med de</a:t>
            </a:r>
            <a:br>
              <a:rPr lang="sv-SE" sz="1000" dirty="0"/>
            </a:br>
            <a:r>
              <a:rPr lang="sv-SE" sz="1000" dirty="0"/>
              <a:t>aktiviteter som erbjuds på ditt äldreboende?</a:t>
            </a:r>
          </a:p>
          <a:p>
            <a:r>
              <a:rPr lang="sv-SE" sz="1000" i="1" dirty="0"/>
              <a:t>Mycket nöjd / Ganska nöjd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84065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20062"/>
            <a:ext cx="7646278" cy="559406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396100" y="1470927"/>
            <a:ext cx="6440114" cy="559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Aft>
                <a:spcPts val="0"/>
              </a:spcAft>
            </a:pPr>
            <a:r>
              <a:rPr lang="sv-SE" sz="1600" i="1" dirty="0">
                <a:solidFill>
                  <a:srgbClr val="000000"/>
                </a:solidFill>
              </a:rPr>
              <a:t>Positiva svar = Ja, alltid och Oftast</a:t>
            </a:r>
            <a:br>
              <a:rPr lang="sv-SE" sz="1600" i="1" dirty="0">
                <a:solidFill>
                  <a:srgbClr val="000000"/>
                </a:solidFill>
              </a:rPr>
            </a:br>
            <a:r>
              <a:rPr lang="sv-SE" sz="1600" i="1" dirty="0">
                <a:solidFill>
                  <a:srgbClr val="000000"/>
                </a:solidFill>
              </a:rPr>
              <a:t>Andel positiva svar kommunen – jämfört med tidigare år</a:t>
            </a:r>
            <a:endParaRPr lang="sv-SE" sz="1600" dirty="0">
              <a:solidFill>
                <a:srgbClr val="000000"/>
              </a:solidFill>
            </a:endParaRPr>
          </a:p>
          <a:p>
            <a:pPr lvl="1"/>
            <a:endParaRPr lang="sv-SE" sz="2000" dirty="0"/>
          </a:p>
        </p:txBody>
      </p:sp>
      <p:graphicFrame>
        <p:nvGraphicFramePr>
          <p:cNvPr id="8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46629"/>
              </p:ext>
            </p:extLst>
          </p:nvPr>
        </p:nvGraphicFramePr>
        <p:xfrm>
          <a:off x="801687" y="2041313"/>
          <a:ext cx="7370039" cy="36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72274" y="3362960"/>
            <a:ext cx="301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meddela dig i förväg</a:t>
            </a:r>
            <a:br>
              <a:rPr lang="sv-SE" sz="1000" dirty="0"/>
            </a:br>
            <a:r>
              <a:rPr lang="sv-SE" sz="1000" dirty="0"/>
              <a:t>om tillfälliga förändringar?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72274" y="2383295"/>
            <a:ext cx="3026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ha tillräckligt med tid</a:t>
            </a:r>
            <a:br>
              <a:rPr lang="sv-SE" sz="1000" dirty="0"/>
            </a:br>
            <a:r>
              <a:rPr lang="sv-SE" sz="1000" dirty="0"/>
              <a:t>för att kunna utföra sitt arbete hos dig?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5596395-95AD-4B3F-6EB2-795AE2FE964F}"/>
              </a:ext>
            </a:extLst>
          </p:cNvPr>
          <p:cNvSpPr txBox="1"/>
          <p:nvPr/>
        </p:nvSpPr>
        <p:spPr>
          <a:xfrm>
            <a:off x="972274" y="4321854"/>
            <a:ext cx="301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du kunna påverka vid vilka tider du får hjälp?</a:t>
            </a:r>
          </a:p>
          <a:p>
            <a:r>
              <a:rPr lang="sv-SE" sz="1000" i="1" dirty="0"/>
              <a:t>Ja, alltid / Oftast</a:t>
            </a:r>
          </a:p>
        </p:txBody>
      </p:sp>
    </p:spTree>
    <p:extLst>
      <p:ext uri="{BB962C8B-B14F-4D97-AF65-F5344CB8AC3E}">
        <p14:creationId xmlns:p14="http://schemas.microsoft.com/office/powerpoint/2010/main" val="3663829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20062"/>
            <a:ext cx="7646278" cy="559406"/>
          </a:xfrm>
        </p:spPr>
        <p:txBody>
          <a:bodyPr/>
          <a:lstStyle/>
          <a:p>
            <a:r>
              <a:rPr lang="sv-SE" dirty="0">
                <a:solidFill>
                  <a:srgbClr val="002B45"/>
                </a:solidFill>
              </a:rPr>
              <a:t>Bemötande och inflytande</a:t>
            </a:r>
            <a:endParaRPr lang="sv-SE" spc="-50" dirty="0">
              <a:solidFill>
                <a:srgbClr val="FF0000"/>
              </a:solidFill>
            </a:endParaRPr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479468"/>
            <a:ext cx="5962100" cy="561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Ja, alltid och Oftast</a:t>
            </a:r>
            <a:br>
              <a:rPr lang="sv-SE" sz="1600" b="1" dirty="0"/>
            </a:br>
            <a:r>
              <a:rPr lang="sv-SE" sz="1600" i="1" dirty="0"/>
              <a:t>Andel positiva svar i kommunen - jämfört med tidigare år</a:t>
            </a:r>
            <a:endParaRPr lang="sv-SE" sz="1600" dirty="0"/>
          </a:p>
        </p:txBody>
      </p:sp>
      <p:graphicFrame>
        <p:nvGraphicFramePr>
          <p:cNvPr id="8" name="Diagra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264210"/>
              </p:ext>
            </p:extLst>
          </p:nvPr>
        </p:nvGraphicFramePr>
        <p:xfrm>
          <a:off x="793736" y="2038874"/>
          <a:ext cx="7370039" cy="369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980225" y="3992474"/>
            <a:ext cx="2954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ta hänsyn till dina</a:t>
            </a:r>
            <a:br>
              <a:rPr lang="sv-SE" sz="1000" dirty="0"/>
            </a:br>
            <a:r>
              <a:rPr lang="sv-SE" sz="1000" dirty="0"/>
              <a:t>åsikter och önskemål om hur hjälpen</a:t>
            </a:r>
            <a:br>
              <a:rPr lang="sv-SE" sz="1000" dirty="0"/>
            </a:br>
            <a:r>
              <a:rPr lang="sv-SE" sz="1000" dirty="0"/>
              <a:t>ska utföras?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980225" y="2407224"/>
            <a:ext cx="296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Brukar personalen bemöta dig</a:t>
            </a:r>
            <a:br>
              <a:rPr lang="sv-SE" sz="1000" dirty="0"/>
            </a:br>
            <a:r>
              <a:rPr lang="sv-SE" sz="1000" dirty="0"/>
              <a:t>på ett bra sätt?</a:t>
            </a:r>
          </a:p>
          <a:p>
            <a:r>
              <a:rPr lang="sv-SE" sz="1000" i="1" dirty="0"/>
              <a:t>Ja, alltid / Oftast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68284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075868"/>
            <a:ext cx="7646278" cy="619767"/>
          </a:xfrm>
        </p:spPr>
        <p:txBody>
          <a:bodyPr/>
          <a:lstStyle/>
          <a:p>
            <a:r>
              <a:rPr lang="sv-SE" dirty="0"/>
              <a:t>Trygghet och förtroende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7" y="1695635"/>
            <a:ext cx="7367528" cy="784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>
                <a:solidFill>
                  <a:schemeClr val="tx1"/>
                </a:solidFill>
              </a:rPr>
              <a:t>Positiva svar = Mycket tryggt eller Ganska tryggt 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och Ja, för alla eller Ja, för flertalet 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62799"/>
              </p:ext>
            </p:extLst>
          </p:nvPr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974785" y="2974235"/>
            <a:ext cx="2894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tryggt eller otryggt känns det att </a:t>
            </a:r>
            <a:br>
              <a:rPr lang="sv-SE" sz="1000" dirty="0"/>
            </a:br>
            <a:r>
              <a:rPr lang="sv-SE" sz="1000" dirty="0"/>
              <a:t>bo på ditt äldreboende?</a:t>
            </a:r>
          </a:p>
          <a:p>
            <a:r>
              <a:rPr lang="sv-SE" sz="1000" i="1" dirty="0"/>
              <a:t>Mycket tryggt / Ganska tryggt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96307" y="4608367"/>
            <a:ext cx="2876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Känner du förtroende för personalen</a:t>
            </a:r>
            <a:br>
              <a:rPr lang="sv-SE" sz="1000" dirty="0"/>
            </a:br>
            <a:r>
              <a:rPr lang="sv-SE" sz="1000" dirty="0"/>
              <a:t>på ditt äldreboende?</a:t>
            </a:r>
          </a:p>
          <a:p>
            <a:r>
              <a:rPr lang="sv-SE" sz="1000" i="1" dirty="0"/>
              <a:t>Ja, för alla / Ja, för flertalet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759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342970"/>
            <a:ext cx="7646278" cy="513411"/>
          </a:xfrm>
        </p:spPr>
        <p:txBody>
          <a:bodyPr/>
          <a:lstStyle/>
          <a:p>
            <a:r>
              <a:rPr lang="sv-SE" dirty="0"/>
              <a:t>Tillgänglighet</a:t>
            </a: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911467"/>
            <a:ext cx="7367528" cy="513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>
                <a:solidFill>
                  <a:schemeClr val="tx1"/>
                </a:solidFill>
              </a:rPr>
              <a:t>Positiva svar = Mycket lätt eller Ganska lätt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953308"/>
              </p:ext>
            </p:extLst>
          </p:nvPr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74785" y="2883202"/>
            <a:ext cx="2894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00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318322"/>
            <a:ext cx="7646278" cy="574500"/>
          </a:xfrm>
        </p:spPr>
        <p:txBody>
          <a:bodyPr/>
          <a:lstStyle/>
          <a:p>
            <a:r>
              <a:rPr lang="sv-SE" dirty="0"/>
              <a:t>Hjälpen i sin helhet och synpunkter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7" y="1932728"/>
            <a:ext cx="7367528" cy="5073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>
                <a:solidFill>
                  <a:schemeClr val="tx1"/>
                </a:solidFill>
              </a:rPr>
              <a:t>Positiva svar = Mycket nöjd eller Ganska nöjd och Ja</a:t>
            </a:r>
            <a:br>
              <a:rPr lang="sv-SE" sz="1600" i="1" dirty="0">
                <a:solidFill>
                  <a:schemeClr val="tx1"/>
                </a:solidFill>
              </a:rPr>
            </a:br>
            <a:r>
              <a:rPr lang="sv-SE" sz="1600" i="1" dirty="0">
                <a:solidFill>
                  <a:schemeClr val="tx1"/>
                </a:solidFill>
              </a:rPr>
              <a:t>Andel positiva svar i kommunen – jämfört med tidigare år</a:t>
            </a:r>
          </a:p>
        </p:txBody>
      </p:sp>
      <p:graphicFrame>
        <p:nvGraphicFramePr>
          <p:cNvPr id="10" name="Chart 9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68090"/>
              </p:ext>
            </p:extLst>
          </p:nvPr>
        </p:nvGraphicFramePr>
        <p:xfrm>
          <a:off x="801686" y="2479964"/>
          <a:ext cx="7367529" cy="3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74785" y="4595858"/>
            <a:ext cx="289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974785" y="2987294"/>
            <a:ext cx="2885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nöjd eller missnöjd är du sammantaget med ditt äldreboende?</a:t>
            </a:r>
          </a:p>
          <a:p>
            <a:r>
              <a:rPr lang="sv-SE" sz="1000" i="1" dirty="0"/>
              <a:t>Mycket nöjd / Ganska nöjd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83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4264404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908698"/>
            <a:ext cx="7341648" cy="3858901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Personer, 65 år och äldre, som den 31 december 2022 hade hemtjänst eller bodde på ett särskilt boende för äldre har fått möjlighet att besvara en enkät.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446341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853852"/>
            <a:ext cx="6959600" cy="391374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endParaRPr lang="sv-SE" sz="1800" b="0" dirty="0"/>
          </a:p>
          <a:p>
            <a:pPr marL="0" indent="0">
              <a:buNone/>
            </a:pP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endParaRPr lang="sv-SE" sz="1800" b="0" dirty="0"/>
          </a:p>
          <a:p>
            <a:pPr marL="0" indent="0">
              <a:buNone/>
            </a:pP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F28EBC6D-1080-4633-81F8-CD74EDE1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74206"/>
            <a:ext cx="7101067" cy="879022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469173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715315"/>
          </a:xfrm>
        </p:spPr>
        <p:txBody>
          <a:bodyPr/>
          <a:lstStyle/>
          <a:p>
            <a:r>
              <a:rPr lang="sv-SE" spc="-30" dirty="0">
                <a:solidFill>
                  <a:srgbClr val="002B45"/>
                </a:solidFill>
              </a:rPr>
              <a:t>Hur många svarade?</a:t>
            </a:r>
            <a:endParaRPr lang="sv-SE" spc="-3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I Vellinge svarade 102 personer, vilket är 45,5% av de tillfrågade.</a:t>
            </a:r>
            <a:endParaRPr lang="sv-SE" sz="1900" b="0" dirty="0"/>
          </a:p>
          <a:p>
            <a:pPr lvl="3"/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var kommunens deltagare?</a:t>
            </a:r>
          </a:p>
        </p:txBody>
      </p:sp>
      <p:graphicFrame>
        <p:nvGraphicFramePr>
          <p:cNvPr id="6" name="Diagram 5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842150"/>
              </p:ext>
            </p:extLst>
          </p:nvPr>
        </p:nvGraphicFramePr>
        <p:xfrm>
          <a:off x="-214131" y="211527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>
            <a:extLst>
              <a:ext uri="{FF2B5EF4-FFF2-40B4-BE49-F238E27FC236}">
                <a16:creationId xmlns:a16="http://schemas.microsoft.com/office/drawing/2014/main" id="{14522F89-2E59-44ED-9F7B-DA9FE4D17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546023"/>
              </p:ext>
            </p:extLst>
          </p:nvPr>
        </p:nvGraphicFramePr>
        <p:xfrm>
          <a:off x="3940588" y="2184720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25790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855294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75514"/>
              </p:ext>
            </p:extLst>
          </p:nvPr>
        </p:nvGraphicFramePr>
        <p:xfrm>
          <a:off x="4484523" y="2568444"/>
          <a:ext cx="4953600" cy="372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15726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6_2">
            <a:extLst>
              <a:ext uri="{FF2B5EF4-FFF2-40B4-BE49-F238E27FC236}">
                <a16:creationId xmlns:a16="http://schemas.microsoft.com/office/drawing/2014/main" id="{3F219907-982B-4F42-B889-91583F87B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26062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473958"/>
            <a:ext cx="6959600" cy="4293642"/>
          </a:xfrm>
        </p:spPr>
        <p:txBody>
          <a:bodyPr/>
          <a:lstStyle/>
          <a:p>
            <a:pPr lvl="0"/>
            <a:r>
              <a:rPr lang="sv-SE" sz="1900" b="0" dirty="0"/>
              <a:t>Resultaten som redovisas här är de sammanslagna andelarna positiva svar per fråga. De positiva svarsalternativen är vanligtvis två på varje fråga t. ex. ”Mycket bra” och ”Ganska bra”.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3"/>
              </a:rPr>
              <a:t>https://www.socialstyrelsen.se/statistik-och-data/oppna-jamforelser/socialtjanst/aldreomsorg/vad-tycker-de-aldre-om-aldreomsorgen/</a:t>
            </a:r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801686" y="687600"/>
            <a:ext cx="7646278" cy="677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3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ocialstyrelsen">
    <a:dk1>
      <a:sysClr val="windowText" lastClr="000000"/>
    </a:dk1>
    <a:lt1>
      <a:srgbClr val="DAD7CB"/>
    </a:lt1>
    <a:dk2>
      <a:srgbClr val="8D6E97"/>
    </a:dk2>
    <a:lt2>
      <a:srgbClr val="4A7729"/>
    </a:lt2>
    <a:accent1>
      <a:srgbClr val="A6BCC6"/>
    </a:accent1>
    <a:accent2>
      <a:srgbClr val="7D9AAA"/>
    </a:accent2>
    <a:accent3>
      <a:srgbClr val="D3BF96"/>
    </a:accent3>
    <a:accent4>
      <a:srgbClr val="002B45"/>
    </a:accent4>
    <a:accent5>
      <a:srgbClr val="857363"/>
    </a:accent5>
    <a:accent6>
      <a:srgbClr val="452325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5102</TotalTime>
  <Words>2052</Words>
  <Application>Microsoft Office PowerPoint</Application>
  <PresentationFormat>Bildspel på skärmen (4:3)</PresentationFormat>
  <Paragraphs>247</Paragraphs>
  <Slides>33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Century Gothic (Brödtext)</vt:lpstr>
      <vt:lpstr>SoS-PPT-svensk</vt:lpstr>
      <vt:lpstr>Anpassad formgivning</vt:lpstr>
      <vt:lpstr>1_Anpassad formgivning</vt:lpstr>
      <vt:lpstr>Vad tycker de äldre om äldreomsorgen? 2023  </vt:lpstr>
      <vt:lpstr>Resultaten för er kommun</vt:lpstr>
      <vt:lpstr>Information om årets deltagare</vt:lpstr>
      <vt:lpstr>Hur många svarade?</vt:lpstr>
      <vt:lpstr>Vilka var kommunens deltagare?</vt:lpstr>
      <vt:lpstr>Hur bedömer deltagarna sin hälsa och rörlighet?</vt:lpstr>
      <vt:lpstr>Besväras deltagarna av ängslan/oro/ ångest eller av ensamhet ?</vt:lpstr>
      <vt:lpstr>Resultatöversikt år 2023</vt:lpstr>
      <vt:lpstr>PowerPoint-presentation</vt:lpstr>
      <vt:lpstr>Sammantagen nöjdhet – fördelat på kön, vem som svarat och regiform</vt:lpstr>
      <vt:lpstr>Hur nöjd eller missnöjd är du  sammantaget med ditt äldreboende?  </vt:lpstr>
      <vt:lpstr>Några av kommunens resultat jämfört med  länet och riket</vt:lpstr>
      <vt:lpstr>Boendemiljö Positiva svar = Ja Andel positiva svar i kommunen jämfört med länet och riket</vt:lpstr>
      <vt:lpstr>Mat och måltidsmiljö Positiva svar = Mycket bra eller Ganska bra och Ja, alltid eller Oftast Andel positiva svar i kommunen jämfört med länet och riket</vt:lpstr>
      <vt:lpstr>Aktiviteter och möjlighet att komma utomhus  Positiva svar = Mycket nöjd/bra eller Ganska nöjd/bra Andel positiva svar i kommunen jämfört med länet och riket</vt:lpstr>
      <vt:lpstr>Hjälpens utförande  Positiva svar = Ja, alltid eller Oftast Andel positiva svar i kommunen jämfört med länet och riket  </vt:lpstr>
      <vt:lpstr>Bemötande och inflytande Positiva svar = Ja, alltid eller Oftast Andel positiva svar i kommunen jämfört med länet och riket</vt:lpstr>
      <vt:lpstr>Trygghet och förtroende  Positiva svar = Mycket tryggt eller Ganska tryggt och Ja, för alla eller Ja, för flertalet Andel positiva svar i kommunen jämfört med länet och riket</vt:lpstr>
      <vt:lpstr>Tillgänglighet Positiva svar = Mycket lätt eller Ganska lätt Andel positiva svar i kommunen jämfört med länet och riket</vt:lpstr>
      <vt:lpstr>Hjälpen i sin helhet  och synpunkter Positiva svar = Mycket nöjd eller Ganska nöjd och Ja Andel positiva svar i kommunen jämfört med länet och riket</vt:lpstr>
      <vt:lpstr>Några jämförelser av kommunens resultat åren 2020, 2022 och 2023</vt:lpstr>
      <vt:lpstr>Boendemiljö </vt:lpstr>
      <vt:lpstr>Mat- och måltidsmiljö </vt:lpstr>
      <vt:lpstr>Aktiviteter och möjlighet att komma utomhus </vt:lpstr>
      <vt:lpstr>Hjälpens utförande</vt:lpstr>
      <vt:lpstr>Bemötande och inflytande</vt:lpstr>
      <vt:lpstr>Trygghet och förtroende </vt:lpstr>
      <vt:lpstr>Tillgänglighet</vt:lpstr>
      <vt:lpstr>Hjälpen i sin helhet och synpunkter 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Persson, Christina</cp:lastModifiedBy>
  <cp:revision>395</cp:revision>
  <cp:lastPrinted>2014-08-07T08:24:06Z</cp:lastPrinted>
  <dcterms:created xsi:type="dcterms:W3CDTF">2014-06-27T06:29:47Z</dcterms:created>
  <dcterms:modified xsi:type="dcterms:W3CDTF">2023-10-05T09:49:32Z</dcterms:modified>
</cp:coreProperties>
</file>