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2"/>
  </p:notesMasterIdLst>
  <p:sldIdLst>
    <p:sldId id="257" r:id="rId2"/>
    <p:sldId id="738" r:id="rId3"/>
    <p:sldId id="739" r:id="rId4"/>
    <p:sldId id="740" r:id="rId5"/>
    <p:sldId id="648" r:id="rId6"/>
    <p:sldId id="649" r:id="rId7"/>
    <p:sldId id="650" r:id="rId8"/>
    <p:sldId id="651" r:id="rId9"/>
    <p:sldId id="655" r:id="rId10"/>
    <p:sldId id="654" r:id="rId11"/>
    <p:sldId id="656" r:id="rId12"/>
    <p:sldId id="657" r:id="rId13"/>
    <p:sldId id="658" r:id="rId14"/>
    <p:sldId id="659" r:id="rId15"/>
    <p:sldId id="660" r:id="rId16"/>
    <p:sldId id="661" r:id="rId17"/>
    <p:sldId id="664" r:id="rId18"/>
    <p:sldId id="665" r:id="rId19"/>
    <p:sldId id="666" r:id="rId20"/>
    <p:sldId id="667" r:id="rId2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63C1"/>
    <a:srgbClr val="0071A1"/>
    <a:srgbClr val="025565"/>
    <a:srgbClr val="015969"/>
    <a:srgbClr val="CCDEE1"/>
    <a:srgbClr val="3A6E31"/>
    <a:srgbClr val="E06C00"/>
    <a:srgbClr val="8DC5CB"/>
    <a:srgbClr val="2AA8B0"/>
    <a:srgbClr val="F295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1"/>
    <p:restoredTop sz="94422"/>
  </p:normalViewPr>
  <p:slideViewPr>
    <p:cSldViewPr snapToObjects="1">
      <p:cViewPr varScale="1">
        <p:scale>
          <a:sx n="106" d="100"/>
          <a:sy n="106" d="100"/>
        </p:scale>
        <p:origin x="1476"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0.86206896551724133</c:v>
                </c:pt>
                <c:pt idx="1">
                  <c:v>0.10344827586206889</c:v>
                </c:pt>
                <c:pt idx="2">
                  <c:v>3.4482758620689599E-2</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1</c:v>
                </c:pt>
                <c:pt idx="1">
                  <c:v>0</c:v>
                </c:pt>
                <c:pt idx="2">
                  <c:v>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0.96666666666666679</c:v>
                </c:pt>
                <c:pt idx="1">
                  <c:v>3.3333333333333298E-2</c:v>
                </c:pt>
                <c:pt idx="2">
                  <c:v>0</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0.93333333333333324</c:v>
                </c:pt>
                <c:pt idx="1">
                  <c:v>6.6666666666666596E-2</c:v>
                </c:pt>
                <c:pt idx="2">
                  <c:v>0</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0.9</c:v>
                </c:pt>
                <c:pt idx="1">
                  <c:v>0.1</c:v>
                </c:pt>
                <c:pt idx="2">
                  <c:v>0</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0.9285714285714286</c:v>
                </c:pt>
                <c:pt idx="1">
                  <c:v>7.1428571428571397E-2</c:v>
                </c:pt>
                <c:pt idx="2">
                  <c:v>0</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strCache>
            </c:strRef>
          </c:cat>
          <c:val>
            <c:numRef>
              <c:f>Sheet1!$B$2:$B$3</c:f>
              <c:numCache>
                <c:formatCode>General</c:formatCode>
                <c:ptCount val="2"/>
                <c:pt idx="0">
                  <c:v>0.8666666666666667</c:v>
                </c:pt>
                <c:pt idx="1">
                  <c:v>0.1333333333333333</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1</c:v>
                </c:pt>
                <c:pt idx="1">
                  <c:v>0</c:v>
                </c:pt>
                <c:pt idx="2">
                  <c:v>0</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2023-11-21</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683253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125272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kr.se/skr/tjanster/oppnajamforelser/socialtjanstbrukarundersokningar/brukarundersokningfunktionshinder.11638.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enkatfabriken.se/skr"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Boendestöd SoL</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Vellinge, Boendestöd</a:t>
            </a:r>
            <a:endParaRPr lang="sv-SE" sz="2000" b="1" kern="0" dirty="0">
              <a:solidFill>
                <a:srgbClr val="231F20"/>
              </a:solidFill>
              <a:latin typeface="Arial Black" charset="0"/>
              <a:ea typeface="Arial Black" charset="0"/>
              <a:cs typeface="Arial Black" charset="0"/>
            </a:endParaRPr>
          </a:p>
        </p:txBody>
      </p:sp>
      <p:pic>
        <p:nvPicPr>
          <p:cNvPr id="18" name="Picture 2" descr="Foton, ladda ner - SKR">
            <a:extLst>
              <a:ext uri="{FF2B5EF4-FFF2-40B4-BE49-F238E27FC236}">
                <a16:creationId xmlns:a16="http://schemas.microsoft.com/office/drawing/2014/main" id="{E8A39B2E-9480-8C45-A96E-E0598F037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372531"/>
            <a:ext cx="1333741" cy="5501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150" y="233225"/>
            <a:ext cx="778618" cy="693568"/>
          </a:xfrm>
          <a:prstGeom prst="rect">
            <a:avLst/>
          </a:prstGeom>
        </p:spPr>
      </p:pic>
      <p:pic>
        <p:nvPicPr>
          <p:cNvPr id="19" name="Picture 18" descr="1233.png"/>
          <p:cNvPicPr>
            <a:picLocks noChangeAspect="1"/>
          </p:cNvPicPr>
          <p:nvPr/>
        </p:nvPicPr>
        <p:blipFill>
          <a:blip r:embed="rId4"/>
          <a:stretch>
            <a:fillRect/>
          </a:stretch>
        </p:blipFill>
        <p:spPr>
          <a:xfrm>
            <a:off x="824400" y="4806000"/>
            <a:ext cx="2052000" cy="2052000"/>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dina boendestödjare om dig?</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9" name="textruta 8">
            <a:extLst>
              <a:ext uri="{FF2B5EF4-FFF2-40B4-BE49-F238E27FC236}">
                <a16:creationId xmlns:a16="http://schemas.microsoft.com/office/drawing/2014/main" id="{6F5198E8-A645-0E4D-AB20-6B17A49E994C}"/>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1BAF3B0A-E139-6F0A-75A8-2A9795596FF7}"/>
              </a:ext>
            </a:extLst>
          </p:cNvPr>
          <p:cNvGraphicFramePr>
            <a:graphicFrameLocks noGrp="1"/>
          </p:cNvGraphicFramePr>
          <p:nvPr>
            <p:extLst>
              <p:ext uri="{D42A27DB-BD31-4B8C-83A1-F6EECF244321}">
                <p14:modId xmlns:p14="http://schemas.microsoft.com/office/powerpoint/2010/main" val="3234098259"/>
              </p:ext>
            </p:extLst>
          </p:nvPr>
        </p:nvGraphicFramePr>
        <p:xfrm>
          <a:off x="376541" y="2590291"/>
          <a:ext cx="9104404" cy="8503240"/>
        </p:xfrm>
        <a:graphic>
          <a:graphicData uri="http://schemas.openxmlformats.org/drawingml/2006/table">
            <a:tbl>
              <a:tblPr firstRow="1" bandRow="1">
                <a:tableStyleId>{5C22544A-7EE6-4342-B048-85BDC9FD1C3A}</a:tableStyleId>
              </a:tblPr>
              <a:tblGrid>
                <a:gridCol w="1703848">
                  <a:extLst>
                    <a:ext uri="{9D8B030D-6E8A-4147-A177-3AD203B41FA5}">
                      <a16:colId xmlns:a16="http://schemas.microsoft.com/office/drawing/2014/main" val="60862922"/>
                    </a:ext>
                  </a:extLst>
                </a:gridCol>
                <a:gridCol w="616713">
                  <a:extLst>
                    <a:ext uri="{9D8B030D-6E8A-4147-A177-3AD203B41FA5}">
                      <a16:colId xmlns:a16="http://schemas.microsoft.com/office/drawing/2014/main" val="2552912878"/>
                    </a:ext>
                  </a:extLst>
                </a:gridCol>
                <a:gridCol w="616713">
                  <a:extLst>
                    <a:ext uri="{9D8B030D-6E8A-4147-A177-3AD203B41FA5}">
                      <a16:colId xmlns:a16="http://schemas.microsoft.com/office/drawing/2014/main" val="665048079"/>
                    </a:ext>
                  </a:extLst>
                </a:gridCol>
                <a:gridCol w="616713">
                  <a:extLst>
                    <a:ext uri="{9D8B030D-6E8A-4147-A177-3AD203B41FA5}">
                      <a16:colId xmlns:a16="http://schemas.microsoft.com/office/drawing/2014/main" val="511478028"/>
                    </a:ext>
                  </a:extLst>
                </a:gridCol>
                <a:gridCol w="616713">
                  <a:extLst>
                    <a:ext uri="{9D8B030D-6E8A-4147-A177-3AD203B41FA5}">
                      <a16:colId xmlns:a16="http://schemas.microsoft.com/office/drawing/2014/main" val="3760542871"/>
                    </a:ext>
                  </a:extLst>
                </a:gridCol>
                <a:gridCol w="616713">
                  <a:extLst>
                    <a:ext uri="{9D8B030D-6E8A-4147-A177-3AD203B41FA5}">
                      <a16:colId xmlns:a16="http://schemas.microsoft.com/office/drawing/2014/main" val="1444345196"/>
                    </a:ext>
                  </a:extLst>
                </a:gridCol>
                <a:gridCol w="616713">
                  <a:extLst>
                    <a:ext uri="{9D8B030D-6E8A-4147-A177-3AD203B41FA5}">
                      <a16:colId xmlns:a16="http://schemas.microsoft.com/office/drawing/2014/main" val="462950667"/>
                    </a:ext>
                  </a:extLst>
                </a:gridCol>
                <a:gridCol w="616713">
                  <a:extLst>
                    <a:ext uri="{9D8B030D-6E8A-4147-A177-3AD203B41FA5}">
                      <a16:colId xmlns:a16="http://schemas.microsoft.com/office/drawing/2014/main" val="2461712625"/>
                    </a:ext>
                  </a:extLst>
                </a:gridCol>
                <a:gridCol w="616713">
                  <a:extLst>
                    <a:ext uri="{9D8B030D-6E8A-4147-A177-3AD203B41FA5}">
                      <a16:colId xmlns:a16="http://schemas.microsoft.com/office/drawing/2014/main" val="3961973622"/>
                    </a:ext>
                  </a:extLst>
                </a:gridCol>
                <a:gridCol w="616713">
                  <a:extLst>
                    <a:ext uri="{9D8B030D-6E8A-4147-A177-3AD203B41FA5}">
                      <a16:colId xmlns:a16="http://schemas.microsoft.com/office/drawing/2014/main" val="2023835404"/>
                    </a:ext>
                  </a:extLst>
                </a:gridCol>
                <a:gridCol w="616713">
                  <a:extLst>
                    <a:ext uri="{9D8B030D-6E8A-4147-A177-3AD203B41FA5}">
                      <a16:colId xmlns:a16="http://schemas.microsoft.com/office/drawing/2014/main" val="3779878620"/>
                    </a:ext>
                  </a:extLst>
                </a:gridCol>
                <a:gridCol w="616713">
                  <a:extLst>
                    <a:ext uri="{9D8B030D-6E8A-4147-A177-3AD203B41FA5}">
                      <a16:colId xmlns:a16="http://schemas.microsoft.com/office/drawing/2014/main" val="1832173635"/>
                    </a:ext>
                  </a:extLst>
                </a:gridCol>
                <a:gridCol w="616713">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Boendestöd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municipality_name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7804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6856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5461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11944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dina boendestödjare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3363"/>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30</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176074742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dina boendestödjare med dig så att du förstår vad de menar?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9" name="textruta 8">
            <a:extLst>
              <a:ext uri="{FF2B5EF4-FFF2-40B4-BE49-F238E27FC236}">
                <a16:creationId xmlns:a16="http://schemas.microsoft.com/office/drawing/2014/main" id="{D2C95FFD-D2D4-E044-ADF9-71BCC68C6433}"/>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6A465BC0-DFF1-A380-0904-4401EC393A94}"/>
              </a:ext>
            </a:extLst>
          </p:cNvPr>
          <p:cNvGraphicFramePr>
            <a:graphicFrameLocks noGrp="1"/>
          </p:cNvGraphicFramePr>
          <p:nvPr>
            <p:extLst>
              <p:ext uri="{D42A27DB-BD31-4B8C-83A1-F6EECF244321}">
                <p14:modId xmlns:p14="http://schemas.microsoft.com/office/powerpoint/2010/main" val="317312137"/>
              </p:ext>
            </p:extLst>
          </p:nvPr>
        </p:nvGraphicFramePr>
        <p:xfrm>
          <a:off x="376541" y="2590291"/>
          <a:ext cx="9104404" cy="8503240"/>
        </p:xfrm>
        <a:graphic>
          <a:graphicData uri="http://schemas.openxmlformats.org/drawingml/2006/table">
            <a:tbl>
              <a:tblPr firstRow="1" bandRow="1">
                <a:tableStyleId>{5C22544A-7EE6-4342-B048-85BDC9FD1C3A}</a:tableStyleId>
              </a:tblPr>
              <a:tblGrid>
                <a:gridCol w="1703848">
                  <a:extLst>
                    <a:ext uri="{9D8B030D-6E8A-4147-A177-3AD203B41FA5}">
                      <a16:colId xmlns:a16="http://schemas.microsoft.com/office/drawing/2014/main" val="60862922"/>
                    </a:ext>
                  </a:extLst>
                </a:gridCol>
                <a:gridCol w="616713">
                  <a:extLst>
                    <a:ext uri="{9D8B030D-6E8A-4147-A177-3AD203B41FA5}">
                      <a16:colId xmlns:a16="http://schemas.microsoft.com/office/drawing/2014/main" val="2552912878"/>
                    </a:ext>
                  </a:extLst>
                </a:gridCol>
                <a:gridCol w="616713">
                  <a:extLst>
                    <a:ext uri="{9D8B030D-6E8A-4147-A177-3AD203B41FA5}">
                      <a16:colId xmlns:a16="http://schemas.microsoft.com/office/drawing/2014/main" val="665048079"/>
                    </a:ext>
                  </a:extLst>
                </a:gridCol>
                <a:gridCol w="616713">
                  <a:extLst>
                    <a:ext uri="{9D8B030D-6E8A-4147-A177-3AD203B41FA5}">
                      <a16:colId xmlns:a16="http://schemas.microsoft.com/office/drawing/2014/main" val="511478028"/>
                    </a:ext>
                  </a:extLst>
                </a:gridCol>
                <a:gridCol w="616713">
                  <a:extLst>
                    <a:ext uri="{9D8B030D-6E8A-4147-A177-3AD203B41FA5}">
                      <a16:colId xmlns:a16="http://schemas.microsoft.com/office/drawing/2014/main" val="3760542871"/>
                    </a:ext>
                  </a:extLst>
                </a:gridCol>
                <a:gridCol w="616713">
                  <a:extLst>
                    <a:ext uri="{9D8B030D-6E8A-4147-A177-3AD203B41FA5}">
                      <a16:colId xmlns:a16="http://schemas.microsoft.com/office/drawing/2014/main" val="1444345196"/>
                    </a:ext>
                  </a:extLst>
                </a:gridCol>
                <a:gridCol w="616713">
                  <a:extLst>
                    <a:ext uri="{9D8B030D-6E8A-4147-A177-3AD203B41FA5}">
                      <a16:colId xmlns:a16="http://schemas.microsoft.com/office/drawing/2014/main" val="462950667"/>
                    </a:ext>
                  </a:extLst>
                </a:gridCol>
                <a:gridCol w="616713">
                  <a:extLst>
                    <a:ext uri="{9D8B030D-6E8A-4147-A177-3AD203B41FA5}">
                      <a16:colId xmlns:a16="http://schemas.microsoft.com/office/drawing/2014/main" val="2461712625"/>
                    </a:ext>
                  </a:extLst>
                </a:gridCol>
                <a:gridCol w="616713">
                  <a:extLst>
                    <a:ext uri="{9D8B030D-6E8A-4147-A177-3AD203B41FA5}">
                      <a16:colId xmlns:a16="http://schemas.microsoft.com/office/drawing/2014/main" val="3961973622"/>
                    </a:ext>
                  </a:extLst>
                </a:gridCol>
                <a:gridCol w="616713">
                  <a:extLst>
                    <a:ext uri="{9D8B030D-6E8A-4147-A177-3AD203B41FA5}">
                      <a16:colId xmlns:a16="http://schemas.microsoft.com/office/drawing/2014/main" val="2023835404"/>
                    </a:ext>
                  </a:extLst>
                </a:gridCol>
                <a:gridCol w="616713">
                  <a:extLst>
                    <a:ext uri="{9D8B030D-6E8A-4147-A177-3AD203B41FA5}">
                      <a16:colId xmlns:a16="http://schemas.microsoft.com/office/drawing/2014/main" val="3779878620"/>
                    </a:ext>
                  </a:extLst>
                </a:gridCol>
                <a:gridCol w="616713">
                  <a:extLst>
                    <a:ext uri="{9D8B030D-6E8A-4147-A177-3AD203B41FA5}">
                      <a16:colId xmlns:a16="http://schemas.microsoft.com/office/drawing/2014/main" val="1832173635"/>
                    </a:ext>
                  </a:extLst>
                </a:gridCol>
                <a:gridCol w="616713">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Boendestöd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municipality_name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7779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6849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6208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5476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17472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dina boendestödjare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30</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230981676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dina boendestödjare vad du säger?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9" name="textruta 8">
            <a:extLst>
              <a:ext uri="{FF2B5EF4-FFF2-40B4-BE49-F238E27FC236}">
                <a16:creationId xmlns:a16="http://schemas.microsoft.com/office/drawing/2014/main" id="{9D39D496-B4E3-2544-8A33-302F905DC8EE}"/>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C48CDFA1-7DB5-EDA1-86A0-4BDD0AE5ED89}"/>
              </a:ext>
            </a:extLst>
          </p:cNvPr>
          <p:cNvGraphicFramePr>
            <a:graphicFrameLocks noGrp="1"/>
          </p:cNvGraphicFramePr>
          <p:nvPr>
            <p:extLst>
              <p:ext uri="{D42A27DB-BD31-4B8C-83A1-F6EECF244321}">
                <p14:modId xmlns:p14="http://schemas.microsoft.com/office/powerpoint/2010/main" val="846511792"/>
              </p:ext>
            </p:extLst>
          </p:nvPr>
        </p:nvGraphicFramePr>
        <p:xfrm>
          <a:off x="376541" y="2590291"/>
          <a:ext cx="9104404" cy="8503240"/>
        </p:xfrm>
        <a:graphic>
          <a:graphicData uri="http://schemas.openxmlformats.org/drawingml/2006/table">
            <a:tbl>
              <a:tblPr firstRow="1" bandRow="1">
                <a:tableStyleId>{5C22544A-7EE6-4342-B048-85BDC9FD1C3A}</a:tableStyleId>
              </a:tblPr>
              <a:tblGrid>
                <a:gridCol w="1703848">
                  <a:extLst>
                    <a:ext uri="{9D8B030D-6E8A-4147-A177-3AD203B41FA5}">
                      <a16:colId xmlns:a16="http://schemas.microsoft.com/office/drawing/2014/main" val="60862922"/>
                    </a:ext>
                  </a:extLst>
                </a:gridCol>
                <a:gridCol w="616713">
                  <a:extLst>
                    <a:ext uri="{9D8B030D-6E8A-4147-A177-3AD203B41FA5}">
                      <a16:colId xmlns:a16="http://schemas.microsoft.com/office/drawing/2014/main" val="2552912878"/>
                    </a:ext>
                  </a:extLst>
                </a:gridCol>
                <a:gridCol w="616713">
                  <a:extLst>
                    <a:ext uri="{9D8B030D-6E8A-4147-A177-3AD203B41FA5}">
                      <a16:colId xmlns:a16="http://schemas.microsoft.com/office/drawing/2014/main" val="665048079"/>
                    </a:ext>
                  </a:extLst>
                </a:gridCol>
                <a:gridCol w="616713">
                  <a:extLst>
                    <a:ext uri="{9D8B030D-6E8A-4147-A177-3AD203B41FA5}">
                      <a16:colId xmlns:a16="http://schemas.microsoft.com/office/drawing/2014/main" val="511478028"/>
                    </a:ext>
                  </a:extLst>
                </a:gridCol>
                <a:gridCol w="616713">
                  <a:extLst>
                    <a:ext uri="{9D8B030D-6E8A-4147-A177-3AD203B41FA5}">
                      <a16:colId xmlns:a16="http://schemas.microsoft.com/office/drawing/2014/main" val="3760542871"/>
                    </a:ext>
                  </a:extLst>
                </a:gridCol>
                <a:gridCol w="616713">
                  <a:extLst>
                    <a:ext uri="{9D8B030D-6E8A-4147-A177-3AD203B41FA5}">
                      <a16:colId xmlns:a16="http://schemas.microsoft.com/office/drawing/2014/main" val="1444345196"/>
                    </a:ext>
                  </a:extLst>
                </a:gridCol>
                <a:gridCol w="616713">
                  <a:extLst>
                    <a:ext uri="{9D8B030D-6E8A-4147-A177-3AD203B41FA5}">
                      <a16:colId xmlns:a16="http://schemas.microsoft.com/office/drawing/2014/main" val="462950667"/>
                    </a:ext>
                  </a:extLst>
                </a:gridCol>
                <a:gridCol w="616713">
                  <a:extLst>
                    <a:ext uri="{9D8B030D-6E8A-4147-A177-3AD203B41FA5}">
                      <a16:colId xmlns:a16="http://schemas.microsoft.com/office/drawing/2014/main" val="2461712625"/>
                    </a:ext>
                  </a:extLst>
                </a:gridCol>
                <a:gridCol w="616713">
                  <a:extLst>
                    <a:ext uri="{9D8B030D-6E8A-4147-A177-3AD203B41FA5}">
                      <a16:colId xmlns:a16="http://schemas.microsoft.com/office/drawing/2014/main" val="3961973622"/>
                    </a:ext>
                  </a:extLst>
                </a:gridCol>
                <a:gridCol w="616713">
                  <a:extLst>
                    <a:ext uri="{9D8B030D-6E8A-4147-A177-3AD203B41FA5}">
                      <a16:colId xmlns:a16="http://schemas.microsoft.com/office/drawing/2014/main" val="2023835404"/>
                    </a:ext>
                  </a:extLst>
                </a:gridCol>
                <a:gridCol w="616713">
                  <a:extLst>
                    <a:ext uri="{9D8B030D-6E8A-4147-A177-3AD203B41FA5}">
                      <a16:colId xmlns:a16="http://schemas.microsoft.com/office/drawing/2014/main" val="3779878620"/>
                    </a:ext>
                  </a:extLst>
                </a:gridCol>
                <a:gridCol w="616713">
                  <a:extLst>
                    <a:ext uri="{9D8B030D-6E8A-4147-A177-3AD203B41FA5}">
                      <a16:colId xmlns:a16="http://schemas.microsoft.com/office/drawing/2014/main" val="1832173635"/>
                    </a:ext>
                  </a:extLst>
                </a:gridCol>
                <a:gridCol w="616713">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Boendestöd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municipality_name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7762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6832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6195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5452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35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dina boendestödjare?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28</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405568713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dina boendestödjare?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9" name="textruta 8">
            <a:extLst>
              <a:ext uri="{FF2B5EF4-FFF2-40B4-BE49-F238E27FC236}">
                <a16:creationId xmlns:a16="http://schemas.microsoft.com/office/drawing/2014/main" id="{B0B15225-5405-EC4D-B5DA-3F05562A90AE}"/>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7A46894E-94A7-1465-E9E9-E2DB03888EAC}"/>
              </a:ext>
            </a:extLst>
          </p:cNvPr>
          <p:cNvGraphicFramePr>
            <a:graphicFrameLocks noGrp="1"/>
          </p:cNvGraphicFramePr>
          <p:nvPr>
            <p:extLst>
              <p:ext uri="{D42A27DB-BD31-4B8C-83A1-F6EECF244321}">
                <p14:modId xmlns:p14="http://schemas.microsoft.com/office/powerpoint/2010/main" val="2963383172"/>
              </p:ext>
            </p:extLst>
          </p:nvPr>
        </p:nvGraphicFramePr>
        <p:xfrm>
          <a:off x="376541" y="2590291"/>
          <a:ext cx="9104404" cy="8503240"/>
        </p:xfrm>
        <a:graphic>
          <a:graphicData uri="http://schemas.openxmlformats.org/drawingml/2006/table">
            <a:tbl>
              <a:tblPr firstRow="1" bandRow="1">
                <a:tableStyleId>{5C22544A-7EE6-4342-B048-85BDC9FD1C3A}</a:tableStyleId>
              </a:tblPr>
              <a:tblGrid>
                <a:gridCol w="1703848">
                  <a:extLst>
                    <a:ext uri="{9D8B030D-6E8A-4147-A177-3AD203B41FA5}">
                      <a16:colId xmlns:a16="http://schemas.microsoft.com/office/drawing/2014/main" val="60862922"/>
                    </a:ext>
                  </a:extLst>
                </a:gridCol>
                <a:gridCol w="616713">
                  <a:extLst>
                    <a:ext uri="{9D8B030D-6E8A-4147-A177-3AD203B41FA5}">
                      <a16:colId xmlns:a16="http://schemas.microsoft.com/office/drawing/2014/main" val="2552912878"/>
                    </a:ext>
                  </a:extLst>
                </a:gridCol>
                <a:gridCol w="616713">
                  <a:extLst>
                    <a:ext uri="{9D8B030D-6E8A-4147-A177-3AD203B41FA5}">
                      <a16:colId xmlns:a16="http://schemas.microsoft.com/office/drawing/2014/main" val="665048079"/>
                    </a:ext>
                  </a:extLst>
                </a:gridCol>
                <a:gridCol w="616713">
                  <a:extLst>
                    <a:ext uri="{9D8B030D-6E8A-4147-A177-3AD203B41FA5}">
                      <a16:colId xmlns:a16="http://schemas.microsoft.com/office/drawing/2014/main" val="511478028"/>
                    </a:ext>
                  </a:extLst>
                </a:gridCol>
                <a:gridCol w="616713">
                  <a:extLst>
                    <a:ext uri="{9D8B030D-6E8A-4147-A177-3AD203B41FA5}">
                      <a16:colId xmlns:a16="http://schemas.microsoft.com/office/drawing/2014/main" val="3760542871"/>
                    </a:ext>
                  </a:extLst>
                </a:gridCol>
                <a:gridCol w="616713">
                  <a:extLst>
                    <a:ext uri="{9D8B030D-6E8A-4147-A177-3AD203B41FA5}">
                      <a16:colId xmlns:a16="http://schemas.microsoft.com/office/drawing/2014/main" val="1444345196"/>
                    </a:ext>
                  </a:extLst>
                </a:gridCol>
                <a:gridCol w="616713">
                  <a:extLst>
                    <a:ext uri="{9D8B030D-6E8A-4147-A177-3AD203B41FA5}">
                      <a16:colId xmlns:a16="http://schemas.microsoft.com/office/drawing/2014/main" val="462950667"/>
                    </a:ext>
                  </a:extLst>
                </a:gridCol>
                <a:gridCol w="616713">
                  <a:extLst>
                    <a:ext uri="{9D8B030D-6E8A-4147-A177-3AD203B41FA5}">
                      <a16:colId xmlns:a16="http://schemas.microsoft.com/office/drawing/2014/main" val="2461712625"/>
                    </a:ext>
                  </a:extLst>
                </a:gridCol>
                <a:gridCol w="616713">
                  <a:extLst>
                    <a:ext uri="{9D8B030D-6E8A-4147-A177-3AD203B41FA5}">
                      <a16:colId xmlns:a16="http://schemas.microsoft.com/office/drawing/2014/main" val="3961973622"/>
                    </a:ext>
                  </a:extLst>
                </a:gridCol>
                <a:gridCol w="616713">
                  <a:extLst>
                    <a:ext uri="{9D8B030D-6E8A-4147-A177-3AD203B41FA5}">
                      <a16:colId xmlns:a16="http://schemas.microsoft.com/office/drawing/2014/main" val="2023835404"/>
                    </a:ext>
                  </a:extLst>
                </a:gridCol>
                <a:gridCol w="616713">
                  <a:extLst>
                    <a:ext uri="{9D8B030D-6E8A-4147-A177-3AD203B41FA5}">
                      <a16:colId xmlns:a16="http://schemas.microsoft.com/office/drawing/2014/main" val="3779878620"/>
                    </a:ext>
                  </a:extLst>
                </a:gridCol>
                <a:gridCol w="616713">
                  <a:extLst>
                    <a:ext uri="{9D8B030D-6E8A-4147-A177-3AD203B41FA5}">
                      <a16:colId xmlns:a16="http://schemas.microsoft.com/office/drawing/2014/main" val="1832173635"/>
                    </a:ext>
                  </a:extLst>
                </a:gridCol>
                <a:gridCol w="616713">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Boendestöd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municipality_name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7785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6884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6209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5484</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46789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med ditt boendestöd är dåligt?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30</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331395904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med ditt boendestöd är dåligt?</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9" name="textruta 8">
            <a:extLst>
              <a:ext uri="{FF2B5EF4-FFF2-40B4-BE49-F238E27FC236}">
                <a16:creationId xmlns:a16="http://schemas.microsoft.com/office/drawing/2014/main" id="{761B1DE5-6395-9E41-9167-F7CC7E5C0BBF}"/>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AD309A84-B3BB-67E5-CE60-ADD52024606A}"/>
              </a:ext>
            </a:extLst>
          </p:cNvPr>
          <p:cNvGraphicFramePr>
            <a:graphicFrameLocks noGrp="1"/>
          </p:cNvGraphicFramePr>
          <p:nvPr>
            <p:extLst>
              <p:ext uri="{D42A27DB-BD31-4B8C-83A1-F6EECF244321}">
                <p14:modId xmlns:p14="http://schemas.microsoft.com/office/powerpoint/2010/main" val="513752194"/>
              </p:ext>
            </p:extLst>
          </p:nvPr>
        </p:nvGraphicFramePr>
        <p:xfrm>
          <a:off x="376541" y="2590291"/>
          <a:ext cx="9104404" cy="8503240"/>
        </p:xfrm>
        <a:graphic>
          <a:graphicData uri="http://schemas.openxmlformats.org/drawingml/2006/table">
            <a:tbl>
              <a:tblPr firstRow="1" bandRow="1">
                <a:tableStyleId>{5C22544A-7EE6-4342-B048-85BDC9FD1C3A}</a:tableStyleId>
              </a:tblPr>
              <a:tblGrid>
                <a:gridCol w="1703848">
                  <a:extLst>
                    <a:ext uri="{9D8B030D-6E8A-4147-A177-3AD203B41FA5}">
                      <a16:colId xmlns:a16="http://schemas.microsoft.com/office/drawing/2014/main" val="60862922"/>
                    </a:ext>
                  </a:extLst>
                </a:gridCol>
                <a:gridCol w="616713">
                  <a:extLst>
                    <a:ext uri="{9D8B030D-6E8A-4147-A177-3AD203B41FA5}">
                      <a16:colId xmlns:a16="http://schemas.microsoft.com/office/drawing/2014/main" val="2552912878"/>
                    </a:ext>
                  </a:extLst>
                </a:gridCol>
                <a:gridCol w="616713">
                  <a:extLst>
                    <a:ext uri="{9D8B030D-6E8A-4147-A177-3AD203B41FA5}">
                      <a16:colId xmlns:a16="http://schemas.microsoft.com/office/drawing/2014/main" val="665048079"/>
                    </a:ext>
                  </a:extLst>
                </a:gridCol>
                <a:gridCol w="616713">
                  <a:extLst>
                    <a:ext uri="{9D8B030D-6E8A-4147-A177-3AD203B41FA5}">
                      <a16:colId xmlns:a16="http://schemas.microsoft.com/office/drawing/2014/main" val="511478028"/>
                    </a:ext>
                  </a:extLst>
                </a:gridCol>
                <a:gridCol w="616713">
                  <a:extLst>
                    <a:ext uri="{9D8B030D-6E8A-4147-A177-3AD203B41FA5}">
                      <a16:colId xmlns:a16="http://schemas.microsoft.com/office/drawing/2014/main" val="3760542871"/>
                    </a:ext>
                  </a:extLst>
                </a:gridCol>
                <a:gridCol w="616713">
                  <a:extLst>
                    <a:ext uri="{9D8B030D-6E8A-4147-A177-3AD203B41FA5}">
                      <a16:colId xmlns:a16="http://schemas.microsoft.com/office/drawing/2014/main" val="1444345196"/>
                    </a:ext>
                  </a:extLst>
                </a:gridCol>
                <a:gridCol w="616713">
                  <a:extLst>
                    <a:ext uri="{9D8B030D-6E8A-4147-A177-3AD203B41FA5}">
                      <a16:colId xmlns:a16="http://schemas.microsoft.com/office/drawing/2014/main" val="462950667"/>
                    </a:ext>
                  </a:extLst>
                </a:gridCol>
                <a:gridCol w="616713">
                  <a:extLst>
                    <a:ext uri="{9D8B030D-6E8A-4147-A177-3AD203B41FA5}">
                      <a16:colId xmlns:a16="http://schemas.microsoft.com/office/drawing/2014/main" val="2461712625"/>
                    </a:ext>
                  </a:extLst>
                </a:gridCol>
                <a:gridCol w="616713">
                  <a:extLst>
                    <a:ext uri="{9D8B030D-6E8A-4147-A177-3AD203B41FA5}">
                      <a16:colId xmlns:a16="http://schemas.microsoft.com/office/drawing/2014/main" val="3961973622"/>
                    </a:ext>
                  </a:extLst>
                </a:gridCol>
                <a:gridCol w="616713">
                  <a:extLst>
                    <a:ext uri="{9D8B030D-6E8A-4147-A177-3AD203B41FA5}">
                      <a16:colId xmlns:a16="http://schemas.microsoft.com/office/drawing/2014/main" val="2023835404"/>
                    </a:ext>
                  </a:extLst>
                </a:gridCol>
                <a:gridCol w="616713">
                  <a:extLst>
                    <a:ext uri="{9D8B030D-6E8A-4147-A177-3AD203B41FA5}">
                      <a16:colId xmlns:a16="http://schemas.microsoft.com/office/drawing/2014/main" val="3779878620"/>
                    </a:ext>
                  </a:extLst>
                </a:gridCol>
                <a:gridCol w="616713">
                  <a:extLst>
                    <a:ext uri="{9D8B030D-6E8A-4147-A177-3AD203B41FA5}">
                      <a16:colId xmlns:a16="http://schemas.microsoft.com/office/drawing/2014/main" val="1832173635"/>
                    </a:ext>
                  </a:extLst>
                </a:gridCol>
                <a:gridCol w="616713">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Boendestöd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municipality_name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7803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6879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5494</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1106042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dina boendestödjare?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30</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1986354419"/>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5"/>
            <a:ext cx="7983004" cy="24055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Sveriges Kommuner och Regioner (SKR) organiserar årligen nationella brukarundersökningar för flera olika målgrupper och verksamheter inom individ- och familjeomsorg, funktionshinderområdet samt till placerade barn och unga. Drygt 200 kommuner har deltagit i någon av de fem brukarundersökningarna 2023.</a:t>
            </a:r>
            <a:br>
              <a:rPr lang="sv-SE" sz="1100" dirty="0">
                <a:solidFill>
                  <a:srgbClr val="231F20"/>
                </a:solidFill>
              </a:rPr>
            </a:br>
            <a:br>
              <a:rPr lang="sv-SE" sz="1100" dirty="0">
                <a:solidFill>
                  <a:srgbClr val="231F20"/>
                </a:solidFill>
              </a:rPr>
            </a:br>
            <a:r>
              <a:rPr lang="sv-SE" sz="1100" dirty="0">
                <a:solidFill>
                  <a:srgbClr val="231F20"/>
                </a:solidFill>
              </a:rPr>
              <a:t>Undersökningen hanteras av analysföretaget Enkätfabriken. Beställare är kommuner och privata aktörer. Deltagande i brukarundersökningen är frivilligt. Kommuner samt privata aktörer bestämmer själva vilka undersökningar de deltar i samt när genomförandet ska ske under undersökningsperioden. Undersökningsperioden pågår mellan 1 september till och med 31 oktober 2023. Undersökningen är en totalundersökning vilket innebär att alla enskilda individer som har boendestöd, dvs hela målgruppen, ska erbjudas att delta.</a:t>
            </a:r>
          </a:p>
          <a:p>
            <a:endParaRPr lang="sv-SE" sz="1100" dirty="0">
              <a:solidFill>
                <a:srgbClr val="231F20"/>
              </a:solidFill>
            </a:endParaRPr>
          </a:p>
          <a:p>
            <a:r>
              <a:rPr lang="sv-SE" sz="1100" dirty="0">
                <a:solidFill>
                  <a:srgbClr val="231F20"/>
                </a:solidFill>
              </a:rPr>
              <a:t>Denna rapport gäller: Boendestöd SoL</a:t>
            </a:r>
          </a:p>
          <a:p>
            <a:endParaRPr lang="sv-SE" sz="1100" dirty="0">
              <a:solidFill>
                <a:srgbClr val="231F20"/>
              </a:solidFill>
            </a:endParaRPr>
          </a:p>
          <a:p>
            <a:r>
              <a:rPr lang="sv-SE" sz="1100" dirty="0">
                <a:solidFill>
                  <a:srgbClr val="231F20"/>
                </a:solidFill>
              </a:rPr>
              <a:t>Mer information om undersökningen finns på:</a:t>
            </a:r>
          </a:p>
          <a:p>
            <a:r>
              <a:rPr lang="sv-SE" sz="1100" u="sng" dirty="0">
                <a:solidFill>
                  <a:srgbClr val="9EA2FF"/>
                </a:solidFill>
                <a:latin typeface="Segoe UI" panose="020B0502040204020203" pitchFamily="34" charset="0"/>
                <a:hlinkClick r:id="rId3" tooltip="https://skr.se/skr/tjanster/oppnajamforelser/socialtjanstbrukarundersokningar/brukarundersokningfunktionshinder.11638.html"/>
              </a:rPr>
              <a:t>https://skr.se/skr/tjanster/oppnajamforelser/socialtjanstbrukarundersokningar/brukarundersokningfunktionshinder.11638.html</a:t>
            </a:r>
            <a:endParaRPr lang="sv-SE" sz="1100" u="sng" dirty="0">
              <a:solidFill>
                <a:srgbClr val="9EA2FF"/>
              </a:solidFill>
              <a:latin typeface="Segoe UI" panose="020B0502040204020203" pitchFamily="34" charset="0"/>
            </a:endParaRPr>
          </a:p>
          <a:p>
            <a:r>
              <a:rPr lang="sv-SE" sz="1100" dirty="0">
                <a:solidFill>
                  <a:srgbClr val="231F20"/>
                </a:solidFill>
                <a:hlinkClick r:id="rId4"/>
              </a:rPr>
              <a:t>www.enkatfabriken.se/skr</a:t>
            </a:r>
            <a:r>
              <a:rPr lang="sv-SE" sz="1100" dirty="0">
                <a:solidFill>
                  <a:srgbClr val="231F20"/>
                </a:solidFill>
              </a:rPr>
              <a:t> </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4" y="40050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2" y="4407841"/>
            <a:ext cx="7910995" cy="82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enskild individ. Det innebär att en enskild individ enbart kan svara på enkäten en gång, vilket är en förutsättning för att resultat och svarsfrekvens ska vara korrekt. De enskilda individerna kan delta via antingen en utskriven kodtalong eller en pappersenkät. Resultatet från pappersenkäter har matats in i webbenkätverktyget av antingen kommunernas eller Enkätfabrikens personal.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2" y="522806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Svarsfrekvens</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5630841"/>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Antal enskilda individer som ingick i målgruppen för enkäten var 55. Totalt sett har 30 svar inkommit. Det innebär att svarsfrekvensen är 55 procent. Resultat visas inte för frågor med färre än fem svar. En låg svarsfrekvens eller ett litet antal deltagare i undersökningen innebär att resultaten ska tolkas med försiktighet. </a:t>
            </a:r>
          </a:p>
          <a:p>
            <a:endParaRPr lang="sv-SE" sz="1100" dirty="0">
              <a:solidFill>
                <a:srgbClr val="231F20"/>
              </a:solidFill>
            </a:endParaRPr>
          </a:p>
        </p:txBody>
      </p:sp>
      <p:sp>
        <p:nvSpPr>
          <p:cNvPr id="11" name="textruta 10">
            <a:extLst>
              <a:ext uri="{FF2B5EF4-FFF2-40B4-BE49-F238E27FC236}">
                <a16:creationId xmlns:a16="http://schemas.microsoft.com/office/drawing/2014/main" id="{2167033D-6BAD-D64E-84FF-6C2096E6E9D0}"/>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Tree>
    <p:extLst>
      <p:ext uri="{BB962C8B-B14F-4D97-AF65-F5344CB8AC3E}">
        <p14:creationId xmlns:p14="http://schemas.microsoft.com/office/powerpoint/2010/main" val="41856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dina boendestödjare?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9" name="textruta 8">
            <a:extLst>
              <a:ext uri="{FF2B5EF4-FFF2-40B4-BE49-F238E27FC236}">
                <a16:creationId xmlns:a16="http://schemas.microsoft.com/office/drawing/2014/main" id="{F032D80B-29C9-3347-9B91-D4D7723D5C7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CC8FA43E-6C9A-4F16-44A4-82F27BB5B770}"/>
              </a:ext>
            </a:extLst>
          </p:cNvPr>
          <p:cNvGraphicFramePr>
            <a:graphicFrameLocks noGrp="1"/>
          </p:cNvGraphicFramePr>
          <p:nvPr>
            <p:extLst>
              <p:ext uri="{D42A27DB-BD31-4B8C-83A1-F6EECF244321}">
                <p14:modId xmlns:p14="http://schemas.microsoft.com/office/powerpoint/2010/main" val="3151103317"/>
              </p:ext>
            </p:extLst>
          </p:nvPr>
        </p:nvGraphicFramePr>
        <p:xfrm>
          <a:off x="376541" y="2590291"/>
          <a:ext cx="9104404" cy="8503240"/>
        </p:xfrm>
        <a:graphic>
          <a:graphicData uri="http://schemas.openxmlformats.org/drawingml/2006/table">
            <a:tbl>
              <a:tblPr firstRow="1" bandRow="1">
                <a:tableStyleId>{5C22544A-7EE6-4342-B048-85BDC9FD1C3A}</a:tableStyleId>
              </a:tblPr>
              <a:tblGrid>
                <a:gridCol w="1703848">
                  <a:extLst>
                    <a:ext uri="{9D8B030D-6E8A-4147-A177-3AD203B41FA5}">
                      <a16:colId xmlns:a16="http://schemas.microsoft.com/office/drawing/2014/main" val="60862922"/>
                    </a:ext>
                  </a:extLst>
                </a:gridCol>
                <a:gridCol w="616713">
                  <a:extLst>
                    <a:ext uri="{9D8B030D-6E8A-4147-A177-3AD203B41FA5}">
                      <a16:colId xmlns:a16="http://schemas.microsoft.com/office/drawing/2014/main" val="2552912878"/>
                    </a:ext>
                  </a:extLst>
                </a:gridCol>
                <a:gridCol w="616713">
                  <a:extLst>
                    <a:ext uri="{9D8B030D-6E8A-4147-A177-3AD203B41FA5}">
                      <a16:colId xmlns:a16="http://schemas.microsoft.com/office/drawing/2014/main" val="665048079"/>
                    </a:ext>
                  </a:extLst>
                </a:gridCol>
                <a:gridCol w="616713">
                  <a:extLst>
                    <a:ext uri="{9D8B030D-6E8A-4147-A177-3AD203B41FA5}">
                      <a16:colId xmlns:a16="http://schemas.microsoft.com/office/drawing/2014/main" val="511478028"/>
                    </a:ext>
                  </a:extLst>
                </a:gridCol>
                <a:gridCol w="616713">
                  <a:extLst>
                    <a:ext uri="{9D8B030D-6E8A-4147-A177-3AD203B41FA5}">
                      <a16:colId xmlns:a16="http://schemas.microsoft.com/office/drawing/2014/main" val="3760542871"/>
                    </a:ext>
                  </a:extLst>
                </a:gridCol>
                <a:gridCol w="616713">
                  <a:extLst>
                    <a:ext uri="{9D8B030D-6E8A-4147-A177-3AD203B41FA5}">
                      <a16:colId xmlns:a16="http://schemas.microsoft.com/office/drawing/2014/main" val="1444345196"/>
                    </a:ext>
                  </a:extLst>
                </a:gridCol>
                <a:gridCol w="616713">
                  <a:extLst>
                    <a:ext uri="{9D8B030D-6E8A-4147-A177-3AD203B41FA5}">
                      <a16:colId xmlns:a16="http://schemas.microsoft.com/office/drawing/2014/main" val="462950667"/>
                    </a:ext>
                  </a:extLst>
                </a:gridCol>
                <a:gridCol w="616713">
                  <a:extLst>
                    <a:ext uri="{9D8B030D-6E8A-4147-A177-3AD203B41FA5}">
                      <a16:colId xmlns:a16="http://schemas.microsoft.com/office/drawing/2014/main" val="2461712625"/>
                    </a:ext>
                  </a:extLst>
                </a:gridCol>
                <a:gridCol w="616713">
                  <a:extLst>
                    <a:ext uri="{9D8B030D-6E8A-4147-A177-3AD203B41FA5}">
                      <a16:colId xmlns:a16="http://schemas.microsoft.com/office/drawing/2014/main" val="3961973622"/>
                    </a:ext>
                  </a:extLst>
                </a:gridCol>
                <a:gridCol w="616713">
                  <a:extLst>
                    <a:ext uri="{9D8B030D-6E8A-4147-A177-3AD203B41FA5}">
                      <a16:colId xmlns:a16="http://schemas.microsoft.com/office/drawing/2014/main" val="2023835404"/>
                    </a:ext>
                  </a:extLst>
                </a:gridCol>
                <a:gridCol w="616713">
                  <a:extLst>
                    <a:ext uri="{9D8B030D-6E8A-4147-A177-3AD203B41FA5}">
                      <a16:colId xmlns:a16="http://schemas.microsoft.com/office/drawing/2014/main" val="3779878620"/>
                    </a:ext>
                  </a:extLst>
                </a:gridCol>
                <a:gridCol w="616713">
                  <a:extLst>
                    <a:ext uri="{9D8B030D-6E8A-4147-A177-3AD203B41FA5}">
                      <a16:colId xmlns:a16="http://schemas.microsoft.com/office/drawing/2014/main" val="1832173635"/>
                    </a:ext>
                  </a:extLst>
                </a:gridCol>
                <a:gridCol w="616713">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Boendestöd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municipality_name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7839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6908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6234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5511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59873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0" y="1040896"/>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Det viktigt att känna till att det förekommer avrundningar i redovisningen. Det kan göra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a:p>
            <a:pPr lvl="0">
              <a:defRPr/>
            </a:pPr>
            <a:endParaRPr lang="sv-SE" sz="1100" dirty="0">
              <a:solidFill>
                <a:srgbClr val="231F20"/>
              </a:solidFill>
            </a:endParaRPr>
          </a:p>
          <a:p>
            <a:pPr>
              <a:defRPr/>
            </a:pPr>
            <a:r>
              <a:rPr lang="sv-SE" sz="1100" dirty="0">
                <a:solidFill>
                  <a:srgbClr val="231F20"/>
                </a:solidFill>
              </a:rPr>
              <a:t>Det sammanslagna resultatet för samtliga kommuner som har deltagit undersökningen visas som ”nationellt” i tabellerna.</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24208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0" y="284109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enbart i rapporter på kommunnivå, och då endast om det finns minst fem svar från såväl kvinnor som män. Om könsuppdelade resultat saknas i en rapport, beror det på att det inte finns tillräckligt många svar i någon av grupperna.</a:t>
            </a:r>
          </a:p>
        </p:txBody>
      </p:sp>
      <p:sp>
        <p:nvSpPr>
          <p:cNvPr id="8" name="textruta 7">
            <a:extLst>
              <a:ext uri="{FF2B5EF4-FFF2-40B4-BE49-F238E27FC236}">
                <a16:creationId xmlns:a16="http://schemas.microsoft.com/office/drawing/2014/main" id="{2B0F2F38-B575-314E-AC8E-8463824E651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Tree>
    <p:extLst>
      <p:ext uri="{BB962C8B-B14F-4D97-AF65-F5344CB8AC3E}">
        <p14:creationId xmlns:p14="http://schemas.microsoft.com/office/powerpoint/2010/main" val="1164539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dirty="0"/>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02322854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Låter dina boendestödjare dig bestämma om saker som är viktiga för dig?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29</a:t>
            </a:r>
          </a:p>
        </p:txBody>
      </p:sp>
    </p:spTree>
    <p:extLst>
      <p:ext uri="{BB962C8B-B14F-4D97-AF65-F5344CB8AC3E}">
        <p14:creationId xmlns:p14="http://schemas.microsoft.com/office/powerpoint/2010/main" val="3553844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Låter dina boendestödjare dig bestämma om saker som är viktiga för dig?</a:t>
            </a:r>
          </a:p>
        </p:txBody>
      </p:sp>
      <p:graphicFrame>
        <p:nvGraphicFramePr>
          <p:cNvPr id="6" name="Tabell 10">
            <a:extLst>
              <a:ext uri="{FF2B5EF4-FFF2-40B4-BE49-F238E27FC236}">
                <a16:creationId xmlns:a16="http://schemas.microsoft.com/office/drawing/2014/main" id="{D2BEE9F2-A2B6-1548-9A68-2B470D8107FF}"/>
              </a:ext>
            </a:extLst>
          </p:cNvPr>
          <p:cNvGraphicFramePr>
            <a:graphicFrameLocks noGrp="1"/>
          </p:cNvGraphicFramePr>
          <p:nvPr>
            <p:extLst>
              <p:ext uri="{D42A27DB-BD31-4B8C-83A1-F6EECF244321}">
                <p14:modId xmlns:p14="http://schemas.microsoft.com/office/powerpoint/2010/main" val="677550804"/>
              </p:ext>
            </p:extLst>
          </p:nvPr>
        </p:nvGraphicFramePr>
        <p:xfrm>
          <a:off x="376541" y="2590291"/>
          <a:ext cx="9104404" cy="8503240"/>
        </p:xfrm>
        <a:graphic>
          <a:graphicData uri="http://schemas.openxmlformats.org/drawingml/2006/table">
            <a:tbl>
              <a:tblPr firstRow="1" bandRow="1">
                <a:tableStyleId>{5C22544A-7EE6-4342-B048-85BDC9FD1C3A}</a:tableStyleId>
              </a:tblPr>
              <a:tblGrid>
                <a:gridCol w="1703848">
                  <a:extLst>
                    <a:ext uri="{9D8B030D-6E8A-4147-A177-3AD203B41FA5}">
                      <a16:colId xmlns:a16="http://schemas.microsoft.com/office/drawing/2014/main" val="60862922"/>
                    </a:ext>
                  </a:extLst>
                </a:gridCol>
                <a:gridCol w="616713">
                  <a:extLst>
                    <a:ext uri="{9D8B030D-6E8A-4147-A177-3AD203B41FA5}">
                      <a16:colId xmlns:a16="http://schemas.microsoft.com/office/drawing/2014/main" val="2552912878"/>
                    </a:ext>
                  </a:extLst>
                </a:gridCol>
                <a:gridCol w="616713">
                  <a:extLst>
                    <a:ext uri="{9D8B030D-6E8A-4147-A177-3AD203B41FA5}">
                      <a16:colId xmlns:a16="http://schemas.microsoft.com/office/drawing/2014/main" val="665048079"/>
                    </a:ext>
                  </a:extLst>
                </a:gridCol>
                <a:gridCol w="616713">
                  <a:extLst>
                    <a:ext uri="{9D8B030D-6E8A-4147-A177-3AD203B41FA5}">
                      <a16:colId xmlns:a16="http://schemas.microsoft.com/office/drawing/2014/main" val="511478028"/>
                    </a:ext>
                  </a:extLst>
                </a:gridCol>
                <a:gridCol w="616713">
                  <a:extLst>
                    <a:ext uri="{9D8B030D-6E8A-4147-A177-3AD203B41FA5}">
                      <a16:colId xmlns:a16="http://schemas.microsoft.com/office/drawing/2014/main" val="3760542871"/>
                    </a:ext>
                  </a:extLst>
                </a:gridCol>
                <a:gridCol w="616713">
                  <a:extLst>
                    <a:ext uri="{9D8B030D-6E8A-4147-A177-3AD203B41FA5}">
                      <a16:colId xmlns:a16="http://schemas.microsoft.com/office/drawing/2014/main" val="1444345196"/>
                    </a:ext>
                  </a:extLst>
                </a:gridCol>
                <a:gridCol w="616713">
                  <a:extLst>
                    <a:ext uri="{9D8B030D-6E8A-4147-A177-3AD203B41FA5}">
                      <a16:colId xmlns:a16="http://schemas.microsoft.com/office/drawing/2014/main" val="462950667"/>
                    </a:ext>
                  </a:extLst>
                </a:gridCol>
                <a:gridCol w="616713">
                  <a:extLst>
                    <a:ext uri="{9D8B030D-6E8A-4147-A177-3AD203B41FA5}">
                      <a16:colId xmlns:a16="http://schemas.microsoft.com/office/drawing/2014/main" val="2461712625"/>
                    </a:ext>
                  </a:extLst>
                </a:gridCol>
                <a:gridCol w="616713">
                  <a:extLst>
                    <a:ext uri="{9D8B030D-6E8A-4147-A177-3AD203B41FA5}">
                      <a16:colId xmlns:a16="http://schemas.microsoft.com/office/drawing/2014/main" val="3961973622"/>
                    </a:ext>
                  </a:extLst>
                </a:gridCol>
                <a:gridCol w="616713">
                  <a:extLst>
                    <a:ext uri="{9D8B030D-6E8A-4147-A177-3AD203B41FA5}">
                      <a16:colId xmlns:a16="http://schemas.microsoft.com/office/drawing/2014/main" val="2023835404"/>
                    </a:ext>
                  </a:extLst>
                </a:gridCol>
                <a:gridCol w="616713">
                  <a:extLst>
                    <a:ext uri="{9D8B030D-6E8A-4147-A177-3AD203B41FA5}">
                      <a16:colId xmlns:a16="http://schemas.microsoft.com/office/drawing/2014/main" val="3779878620"/>
                    </a:ext>
                  </a:extLst>
                </a:gridCol>
                <a:gridCol w="616713">
                  <a:extLst>
                    <a:ext uri="{9D8B030D-6E8A-4147-A177-3AD203B41FA5}">
                      <a16:colId xmlns:a16="http://schemas.microsoft.com/office/drawing/2014/main" val="1832173635"/>
                    </a:ext>
                  </a:extLst>
                </a:gridCol>
                <a:gridCol w="616713">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Boendestöd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municipality_name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6911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6261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5514</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100 %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Tree>
    <p:extLst>
      <p:ext uri="{BB962C8B-B14F-4D97-AF65-F5344CB8AC3E}">
        <p14:creationId xmlns:p14="http://schemas.microsoft.com/office/powerpoint/2010/main" val="3260578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76065699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dina boendestödjare?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28</a:t>
            </a:r>
          </a:p>
        </p:txBody>
      </p:sp>
    </p:spTree>
    <p:extLst>
      <p:ext uri="{BB962C8B-B14F-4D97-AF65-F5344CB8AC3E}">
        <p14:creationId xmlns:p14="http://schemas.microsoft.com/office/powerpoint/2010/main" val="1046641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dina boendestödjare?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78E7F1AA-0271-124F-A17C-DF6E41EF904F}"/>
              </a:ext>
            </a:extLst>
          </p:cNvPr>
          <p:cNvGraphicFramePr>
            <a:graphicFrameLocks noGrp="1"/>
          </p:cNvGraphicFramePr>
          <p:nvPr>
            <p:extLst>
              <p:ext uri="{D42A27DB-BD31-4B8C-83A1-F6EECF244321}">
                <p14:modId xmlns:p14="http://schemas.microsoft.com/office/powerpoint/2010/main" val="1013582581"/>
              </p:ext>
            </p:extLst>
          </p:nvPr>
        </p:nvGraphicFramePr>
        <p:xfrm>
          <a:off x="376541" y="2590291"/>
          <a:ext cx="9104404" cy="8503240"/>
        </p:xfrm>
        <a:graphic>
          <a:graphicData uri="http://schemas.openxmlformats.org/drawingml/2006/table">
            <a:tbl>
              <a:tblPr firstRow="1" bandRow="1">
                <a:tableStyleId>{5C22544A-7EE6-4342-B048-85BDC9FD1C3A}</a:tableStyleId>
              </a:tblPr>
              <a:tblGrid>
                <a:gridCol w="1703848">
                  <a:extLst>
                    <a:ext uri="{9D8B030D-6E8A-4147-A177-3AD203B41FA5}">
                      <a16:colId xmlns:a16="http://schemas.microsoft.com/office/drawing/2014/main" val="60862922"/>
                    </a:ext>
                  </a:extLst>
                </a:gridCol>
                <a:gridCol w="616713">
                  <a:extLst>
                    <a:ext uri="{9D8B030D-6E8A-4147-A177-3AD203B41FA5}">
                      <a16:colId xmlns:a16="http://schemas.microsoft.com/office/drawing/2014/main" val="2552912878"/>
                    </a:ext>
                  </a:extLst>
                </a:gridCol>
                <a:gridCol w="616713">
                  <a:extLst>
                    <a:ext uri="{9D8B030D-6E8A-4147-A177-3AD203B41FA5}">
                      <a16:colId xmlns:a16="http://schemas.microsoft.com/office/drawing/2014/main" val="665048079"/>
                    </a:ext>
                  </a:extLst>
                </a:gridCol>
                <a:gridCol w="616713">
                  <a:extLst>
                    <a:ext uri="{9D8B030D-6E8A-4147-A177-3AD203B41FA5}">
                      <a16:colId xmlns:a16="http://schemas.microsoft.com/office/drawing/2014/main" val="511478028"/>
                    </a:ext>
                  </a:extLst>
                </a:gridCol>
                <a:gridCol w="616713">
                  <a:extLst>
                    <a:ext uri="{9D8B030D-6E8A-4147-A177-3AD203B41FA5}">
                      <a16:colId xmlns:a16="http://schemas.microsoft.com/office/drawing/2014/main" val="3760542871"/>
                    </a:ext>
                  </a:extLst>
                </a:gridCol>
                <a:gridCol w="616713">
                  <a:extLst>
                    <a:ext uri="{9D8B030D-6E8A-4147-A177-3AD203B41FA5}">
                      <a16:colId xmlns:a16="http://schemas.microsoft.com/office/drawing/2014/main" val="1444345196"/>
                    </a:ext>
                  </a:extLst>
                </a:gridCol>
                <a:gridCol w="616713">
                  <a:extLst>
                    <a:ext uri="{9D8B030D-6E8A-4147-A177-3AD203B41FA5}">
                      <a16:colId xmlns:a16="http://schemas.microsoft.com/office/drawing/2014/main" val="462950667"/>
                    </a:ext>
                  </a:extLst>
                </a:gridCol>
                <a:gridCol w="616713">
                  <a:extLst>
                    <a:ext uri="{9D8B030D-6E8A-4147-A177-3AD203B41FA5}">
                      <a16:colId xmlns:a16="http://schemas.microsoft.com/office/drawing/2014/main" val="2461712625"/>
                    </a:ext>
                  </a:extLst>
                </a:gridCol>
                <a:gridCol w="616713">
                  <a:extLst>
                    <a:ext uri="{9D8B030D-6E8A-4147-A177-3AD203B41FA5}">
                      <a16:colId xmlns:a16="http://schemas.microsoft.com/office/drawing/2014/main" val="3961973622"/>
                    </a:ext>
                  </a:extLst>
                </a:gridCol>
                <a:gridCol w="616713">
                  <a:extLst>
                    <a:ext uri="{9D8B030D-6E8A-4147-A177-3AD203B41FA5}">
                      <a16:colId xmlns:a16="http://schemas.microsoft.com/office/drawing/2014/main" val="2023835404"/>
                    </a:ext>
                  </a:extLst>
                </a:gridCol>
                <a:gridCol w="616713">
                  <a:extLst>
                    <a:ext uri="{9D8B030D-6E8A-4147-A177-3AD203B41FA5}">
                      <a16:colId xmlns:a16="http://schemas.microsoft.com/office/drawing/2014/main" val="3779878620"/>
                    </a:ext>
                  </a:extLst>
                </a:gridCol>
                <a:gridCol w="616713">
                  <a:extLst>
                    <a:ext uri="{9D8B030D-6E8A-4147-A177-3AD203B41FA5}">
                      <a16:colId xmlns:a16="http://schemas.microsoft.com/office/drawing/2014/main" val="1832173635"/>
                    </a:ext>
                  </a:extLst>
                </a:gridCol>
                <a:gridCol w="616713">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Boendestöd</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Boendestöd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municipality_name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7846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6905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6256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5512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22505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dina boendestödjare om dig?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Vellinge, Boendestöd</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30</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3480074539"/>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22599</TotalTime>
  <Words>1539</Words>
  <Application>Microsoft Office PowerPoint</Application>
  <PresentationFormat>A4 (210 x 297 mm)</PresentationFormat>
  <Paragraphs>622</Paragraphs>
  <Slides>20</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20</vt:i4>
      </vt:variant>
    </vt:vector>
  </HeadingPairs>
  <TitlesOfParts>
    <vt:vector size="25" baseType="lpstr">
      <vt:lpstr>Arial</vt:lpstr>
      <vt:lpstr>Arial Black</vt:lpstr>
      <vt:lpstr>Calibri</vt:lpstr>
      <vt:lpstr>Segoe UI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Persson, Christina</cp:lastModifiedBy>
  <cp:revision>650</cp:revision>
  <cp:lastPrinted>2018-04-19T16:41:41Z</cp:lastPrinted>
  <dcterms:created xsi:type="dcterms:W3CDTF">2018-04-19T14:35:35Z</dcterms:created>
  <dcterms:modified xsi:type="dcterms:W3CDTF">2023-11-21T10:49:47Z</dcterms:modified>
  <cp:category/>
</cp:coreProperties>
</file>